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17"/>
  </p:notesMasterIdLst>
  <p:sldIdLst>
    <p:sldId id="256" r:id="rId2"/>
    <p:sldId id="262" r:id="rId3"/>
    <p:sldId id="270" r:id="rId4"/>
    <p:sldId id="258" r:id="rId5"/>
    <p:sldId id="271" r:id="rId6"/>
    <p:sldId id="259" r:id="rId7"/>
    <p:sldId id="272" r:id="rId8"/>
    <p:sldId id="260" r:id="rId9"/>
    <p:sldId id="273" r:id="rId10"/>
    <p:sldId id="261" r:id="rId11"/>
    <p:sldId id="264" r:id="rId12"/>
    <p:sldId id="265" r:id="rId13"/>
    <p:sldId id="269" r:id="rId14"/>
    <p:sldId id="267" r:id="rId15"/>
    <p:sldId id="268" r:id="rId16"/>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09" autoAdjust="0"/>
    <p:restoredTop sz="68662" autoAdjust="0"/>
  </p:normalViewPr>
  <p:slideViewPr>
    <p:cSldViewPr>
      <p:cViewPr>
        <p:scale>
          <a:sx n="70" d="100"/>
          <a:sy n="70" d="100"/>
        </p:scale>
        <p:origin x="-1476" y="-19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54696A-DEAA-4EB4-AAEA-0467429F63C6}" type="datetimeFigureOut">
              <a:rPr lang="el-GR" smtClean="0"/>
              <a:pPr/>
              <a:t>9/4/2013</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BC1066-8048-40A7-9A84-B9204240DCD7}"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solidFill>
                <a:schemeClr val="tx1"/>
              </a:solidFill>
            </a:endParaRPr>
          </a:p>
        </p:txBody>
      </p:sp>
      <p:sp>
        <p:nvSpPr>
          <p:cNvPr id="4" name="3 - Θέση αριθμού διαφάνειας"/>
          <p:cNvSpPr>
            <a:spLocks noGrp="1"/>
          </p:cNvSpPr>
          <p:nvPr>
            <p:ph type="sldNum" sz="quarter" idx="10"/>
          </p:nvPr>
        </p:nvSpPr>
        <p:spPr/>
        <p:txBody>
          <a:bodyPr/>
          <a:lstStyle/>
          <a:p>
            <a:fld id="{ABBC1066-8048-40A7-9A84-B9204240DCD7}" type="slidenum">
              <a:rPr lang="el-GR" smtClean="0"/>
              <a:pPr/>
              <a:t>4</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bg>
      <p:bgRef idx="1002">
        <a:schemeClr val="bg1"/>
      </p:bgRef>
    </p:bg>
    <p:spTree>
      <p:nvGrpSpPr>
        <p:cNvPr id="1" name=""/>
        <p:cNvGrpSpPr/>
        <p:nvPr/>
      </p:nvGrpSpPr>
      <p:grpSpPr>
        <a:xfrm>
          <a:off x="0" y="0"/>
          <a:ext cx="0" cy="0"/>
          <a:chOff x="0" y="0"/>
          <a:chExt cx="0" cy="0"/>
        </a:xfrm>
      </p:grpSpPr>
      <p:sp>
        <p:nvSpPr>
          <p:cNvPr id="8" name="7 - Ορθογώνιο"/>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 Ευθεία γραμμή σύνδεσης"/>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 Τίτλος"/>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l-GR" smtClean="0"/>
              <a:t>Kλικ για επεξεργασία του τίτλου</a:t>
            </a:r>
            <a:endParaRPr kumimoji="0" lang="en-US"/>
          </a:p>
        </p:txBody>
      </p:sp>
      <p:sp>
        <p:nvSpPr>
          <p:cNvPr id="25" name="24 - Υπότιτλος"/>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l-GR" smtClean="0"/>
              <a:t>Κάντε κλικ για να επεξεργαστείτε τον υπότιτλο του υποδείγματος</a:t>
            </a:r>
            <a:endParaRPr kumimoji="0" lang="en-US"/>
          </a:p>
        </p:txBody>
      </p:sp>
      <p:sp>
        <p:nvSpPr>
          <p:cNvPr id="31" name="30 - Θέση ημερομηνίας"/>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2342CEA3-3058-4D43-AE35-B3DA76CB4003}" type="datetimeFigureOut">
              <a:rPr lang="el-GR" smtClean="0"/>
              <a:pPr/>
              <a:t>9/4/2013</a:t>
            </a:fld>
            <a:endParaRPr lang="el-GR"/>
          </a:p>
        </p:txBody>
      </p:sp>
      <p:sp>
        <p:nvSpPr>
          <p:cNvPr id="18" name="17 - Θέση υποσέλιδου"/>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l-GR"/>
          </a:p>
        </p:txBody>
      </p:sp>
      <p:sp>
        <p:nvSpPr>
          <p:cNvPr id="29" name="28 - Θέση αριθμού διαφάνειας"/>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D3F1D1C4-C2D9-4231-9FB2-B2D9D97AA41D}" type="slidenum">
              <a:rPr lang="el-GR" smtClean="0"/>
              <a:pPr/>
              <a:t>‹#›</a:t>
            </a:fld>
            <a:endParaRPr lang="el-G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2342CEA3-3058-4D43-AE35-B3DA76CB4003}" type="datetimeFigureOut">
              <a:rPr lang="el-GR" smtClean="0"/>
              <a:pPr/>
              <a:t>9/4/2013</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553200" y="274955"/>
            <a:ext cx="1524000" cy="5851525"/>
          </a:xfrm>
        </p:spPr>
        <p:txBody>
          <a:bodyPr vert="eaVert" anchor="t"/>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274642"/>
            <a:ext cx="6019800" cy="5851525"/>
          </a:xfrm>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a:xfrm>
            <a:off x="4242816" y="6557946"/>
            <a:ext cx="2002464" cy="226902"/>
          </a:xfrm>
        </p:spPr>
        <p:txBody>
          <a:bodyPr/>
          <a:lstStyle>
            <a:extLst/>
          </a:lstStyle>
          <a:p>
            <a:fld id="{2342CEA3-3058-4D43-AE35-B3DA76CB4003}" type="datetimeFigureOut">
              <a:rPr lang="el-GR" smtClean="0"/>
              <a:pPr/>
              <a:t>9/4/2013</a:t>
            </a:fld>
            <a:endParaRPr lang="el-GR"/>
          </a:p>
        </p:txBody>
      </p:sp>
      <p:sp>
        <p:nvSpPr>
          <p:cNvPr id="5" name="4 - Θέση υποσέλιδου"/>
          <p:cNvSpPr>
            <a:spLocks noGrp="1"/>
          </p:cNvSpPr>
          <p:nvPr>
            <p:ph type="ftr" sz="quarter" idx="11"/>
          </p:nvPr>
        </p:nvSpPr>
        <p:spPr>
          <a:xfrm>
            <a:off x="457200" y="6556248"/>
            <a:ext cx="3657600" cy="228600"/>
          </a:xfrm>
        </p:spPr>
        <p:txBody>
          <a:bodyPr/>
          <a:lstStyle>
            <a:extLst/>
          </a:lstStyle>
          <a:p>
            <a:endParaRPr lang="el-GR"/>
          </a:p>
        </p:txBody>
      </p:sp>
      <p:sp>
        <p:nvSpPr>
          <p:cNvPr id="6" name="5 - Θέση αριθμού διαφάνειας"/>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D3F1D1C4-C2D9-4231-9FB2-B2D9D97AA41D}"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2342CEA3-3058-4D43-AE35-B3DA76CB4003}" type="datetimeFigureOut">
              <a:rPr lang="el-GR" smtClean="0"/>
              <a:pPr/>
              <a:t>9/4/2013</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p:bgRef idx="1001">
        <a:schemeClr val="bg1"/>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2342CEA3-3058-4D43-AE35-B3DA76CB4003}" type="datetimeFigureOut">
              <a:rPr lang="el-GR" smtClean="0"/>
              <a:pPr/>
              <a:t>9/4/2013</a:t>
            </a:fld>
            <a:endParaRPr lang="el-GR"/>
          </a:p>
        </p:txBody>
      </p:sp>
      <p:sp>
        <p:nvSpPr>
          <p:cNvPr id="5" name="4 - Θέση υποσέλιδου"/>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l-GR"/>
          </a:p>
        </p:txBody>
      </p:sp>
      <p:sp>
        <p:nvSpPr>
          <p:cNvPr id="6" name="5 - Θέση αριθμού διαφάνειας"/>
          <p:cNvSpPr>
            <a:spLocks noGrp="1"/>
          </p:cNvSpPr>
          <p:nvPr>
            <p:ph type="sldNum" sz="quarter" idx="12"/>
          </p:nvPr>
        </p:nvSpPr>
        <p:spPr>
          <a:xfrm>
            <a:off x="6733952" y="6555112"/>
            <a:ext cx="588336" cy="228600"/>
          </a:xfrm>
        </p:spPr>
        <p:txBody>
          <a:bodyPr/>
          <a:lstStyle>
            <a:extLst/>
          </a:lstStyle>
          <a:p>
            <a:fld id="{D3F1D1C4-C2D9-4231-9FB2-B2D9D97AA41D}" type="slidenum">
              <a:rPr lang="el-GR" smtClean="0"/>
              <a:pPr/>
              <a:t>‹#›</a:t>
            </a:fld>
            <a:endParaRPr lang="el-G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42048" cy="1143000"/>
          </a:xfrm>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2342CEA3-3058-4D43-AE35-B3DA76CB4003}" type="datetimeFigureOut">
              <a:rPr lang="el-GR" smtClean="0"/>
              <a:pPr/>
              <a:t>9/4/2013</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42048" cy="1143000"/>
          </a:xfrm>
        </p:spPr>
        <p:txBody>
          <a:bodyPr anchor="b"/>
          <a:lstStyle>
            <a:lvl1pPr>
              <a:defRPr/>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extLst/>
          </a:lstStyle>
          <a:p>
            <a:fld id="{2342CEA3-3058-4D43-AE35-B3DA76CB4003}" type="datetimeFigureOut">
              <a:rPr lang="el-GR" smtClean="0"/>
              <a:pPr/>
              <a:t>9/4/2013</a:t>
            </a:fld>
            <a:endParaRPr lang="el-GR"/>
          </a:p>
        </p:txBody>
      </p:sp>
      <p:sp>
        <p:nvSpPr>
          <p:cNvPr id="8" name="7 - Θέση υποσέλιδου"/>
          <p:cNvSpPr>
            <a:spLocks noGrp="1"/>
          </p:cNvSpPr>
          <p:nvPr>
            <p:ph type="ftr" sz="quarter" idx="11"/>
          </p:nvPr>
        </p:nvSpPr>
        <p:spPr/>
        <p:txBody>
          <a:bodyPr/>
          <a:lstStyle>
            <a:extLst/>
          </a:lstStyle>
          <a:p>
            <a:endParaRPr lang="el-GR"/>
          </a:p>
        </p:txBody>
      </p:sp>
      <p:sp>
        <p:nvSpPr>
          <p:cNvPr id="9" name="8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42048" cy="1143000"/>
          </a:xfrm>
        </p:spPr>
        <p:txBody>
          <a:bodyPr/>
          <a:lstStyle>
            <a:extLst/>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extLst/>
          </a:lstStyle>
          <a:p>
            <a:fld id="{2342CEA3-3058-4D43-AE35-B3DA76CB4003}" type="datetimeFigureOut">
              <a:rPr lang="el-GR" smtClean="0"/>
              <a:pPr/>
              <a:t>9/4/2013</a:t>
            </a:fld>
            <a:endParaRPr lang="el-GR"/>
          </a:p>
        </p:txBody>
      </p:sp>
      <p:sp>
        <p:nvSpPr>
          <p:cNvPr id="4" name="3 - Θέση υποσέλιδου"/>
          <p:cNvSpPr>
            <a:spLocks noGrp="1"/>
          </p:cNvSpPr>
          <p:nvPr>
            <p:ph type="ftr" sz="quarter" idx="11"/>
          </p:nvPr>
        </p:nvSpPr>
        <p:spPr/>
        <p:txBody>
          <a:bodyPr/>
          <a:lstStyle>
            <a:extLst/>
          </a:lstStyle>
          <a:p>
            <a:endParaRPr lang="el-GR"/>
          </a:p>
        </p:txBody>
      </p:sp>
      <p:sp>
        <p:nvSpPr>
          <p:cNvPr id="5" name="4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lvl1pPr>
              <a:defRPr>
                <a:solidFill>
                  <a:schemeClr val="tx2"/>
                </a:solidFill>
              </a:defRPr>
            </a:lvl1pPr>
            <a:extLst/>
          </a:lstStyle>
          <a:p>
            <a:fld id="{2342CEA3-3058-4D43-AE35-B3DA76CB4003}" type="datetimeFigureOut">
              <a:rPr lang="el-GR" smtClean="0"/>
              <a:pPr/>
              <a:t>9/4/2013</a:t>
            </a:fld>
            <a:endParaRPr lang="el-GR"/>
          </a:p>
        </p:txBody>
      </p:sp>
      <p:sp>
        <p:nvSpPr>
          <p:cNvPr id="3" name="2 - Θέση υποσέλιδου"/>
          <p:cNvSpPr>
            <a:spLocks noGrp="1"/>
          </p:cNvSpPr>
          <p:nvPr>
            <p:ph type="ftr" sz="quarter" idx="11"/>
          </p:nvPr>
        </p:nvSpPr>
        <p:spPr/>
        <p:txBody>
          <a:bodyPr/>
          <a:lstStyle>
            <a:lvl1pPr>
              <a:defRPr>
                <a:solidFill>
                  <a:schemeClr val="tx2"/>
                </a:solidFill>
              </a:defRPr>
            </a:lvl1pPr>
            <a:extLst/>
          </a:lstStyle>
          <a:p>
            <a:endParaRPr lang="el-GR"/>
          </a:p>
        </p:txBody>
      </p:sp>
      <p:sp>
        <p:nvSpPr>
          <p:cNvPr id="4" name="3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2342CEA3-3058-4D43-AE35-B3DA76CB4003}" type="datetimeFigureOut">
              <a:rPr lang="el-GR" smtClean="0"/>
              <a:pPr/>
              <a:t>9/4/2013</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bg>
      <p:bgRef idx="1002">
        <a:schemeClr val="bg2"/>
      </p:bgRef>
    </p:bg>
    <p:spTree>
      <p:nvGrpSpPr>
        <p:cNvPr id="1" name=""/>
        <p:cNvGrpSpPr/>
        <p:nvPr/>
      </p:nvGrpSpPr>
      <p:grpSpPr>
        <a:xfrm>
          <a:off x="0" y="0"/>
          <a:ext cx="0" cy="0"/>
          <a:chOff x="0" y="0"/>
          <a:chExt cx="0" cy="0"/>
        </a:xfrm>
      </p:grpSpPr>
      <p:sp>
        <p:nvSpPr>
          <p:cNvPr id="8" name="7 - Ορθογώνιο"/>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 Ορθογώνιο"/>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 Τίτλος"/>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l-GR" smtClean="0"/>
              <a:t>Kλικ για επεξεργασία του τίτλου</a:t>
            </a:r>
            <a:endParaRPr kumimoji="0" lang="en-US" dirty="0"/>
          </a:p>
        </p:txBody>
      </p:sp>
      <p:sp>
        <p:nvSpPr>
          <p:cNvPr id="4" name="3 - Θέση κειμένου"/>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extLst/>
          </a:lstStyle>
          <a:p>
            <a:fld id="{2342CEA3-3058-4D43-AE35-B3DA76CB4003}" type="datetimeFigureOut">
              <a:rPr lang="el-GR" smtClean="0"/>
              <a:pPr/>
              <a:t>9/4/2013</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D3F1D1C4-C2D9-4231-9FB2-B2D9D97AA41D}" type="slidenum">
              <a:rPr lang="el-GR" smtClean="0"/>
              <a:pPr/>
              <a:t>‹#›</a:t>
            </a:fld>
            <a:endParaRPr lang="el-GR"/>
          </a:p>
        </p:txBody>
      </p:sp>
      <p:sp>
        <p:nvSpPr>
          <p:cNvPr id="10" name="9 - Θέση εικόνας"/>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l-GR" smtClean="0"/>
              <a:t>Κάντε κλικ στο εικονίδιο για να προσθέσετε μια εικόνα</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 Ορθογώνιο"/>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 Θέση τίτλου"/>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l-GR" smtClean="0"/>
              <a:t>Kλικ για επεξεργασία του τίτλου</a:t>
            </a:r>
            <a:endParaRPr kumimoji="0" lang="en-US"/>
          </a:p>
        </p:txBody>
      </p:sp>
      <p:sp>
        <p:nvSpPr>
          <p:cNvPr id="31" name="30 - Θέση κειμένου"/>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27" name="26 - Θέση ημερομηνίας"/>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2342CEA3-3058-4D43-AE35-B3DA76CB4003}" type="datetimeFigureOut">
              <a:rPr lang="el-GR" smtClean="0"/>
              <a:pPr/>
              <a:t>9/4/2013</a:t>
            </a:fld>
            <a:endParaRPr lang="el-GR"/>
          </a:p>
        </p:txBody>
      </p:sp>
      <p:sp>
        <p:nvSpPr>
          <p:cNvPr id="4" name="3 - Θέση υποσέλιδου"/>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l-GR"/>
          </a:p>
        </p:txBody>
      </p:sp>
      <p:sp>
        <p:nvSpPr>
          <p:cNvPr id="16" name="15 - Θέση αριθμού διαφάνειας"/>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D3F1D1C4-C2D9-4231-9FB2-B2D9D97AA41D}"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file:///C:\Users\User\Desktop\tv.wmv"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ideo" Target="file:///C:\Users\User\Desktop\net.wmv"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6.xml"/><Relationship Id="rId1" Type="http://schemas.openxmlformats.org/officeDocument/2006/relationships/video" Target="file:///C:\Users\User\Desktop\radio.wmv"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ideo" Target="file:///C:\Users\User\Desktop\newspaper.mp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a:xfrm>
            <a:off x="2843808" y="1340768"/>
            <a:ext cx="5832648" cy="1646312"/>
          </a:xfrm>
        </p:spPr>
        <p:txBody>
          <a:bodyPr>
            <a:normAutofit/>
          </a:bodyPr>
          <a:lstStyle/>
          <a:p>
            <a:r>
              <a:rPr lang="el-GR" dirty="0" smtClean="0"/>
              <a:t>ΤΑ Μ.Μ.Ε. ΣΤΗΝ ΖΩΗ ΜΑΣ</a:t>
            </a:r>
            <a:endParaRPr lang="el-GR" dirty="0"/>
          </a:p>
        </p:txBody>
      </p:sp>
      <p:sp>
        <p:nvSpPr>
          <p:cNvPr id="3" name="2 - Υπότιτλος"/>
          <p:cNvSpPr>
            <a:spLocks noGrp="1"/>
          </p:cNvSpPr>
          <p:nvPr>
            <p:ph type="subTitle" idx="1"/>
          </p:nvPr>
        </p:nvSpPr>
        <p:spPr>
          <a:xfrm>
            <a:off x="1331640" y="3212976"/>
            <a:ext cx="6400800" cy="1600200"/>
          </a:xfrm>
        </p:spPr>
        <p:txBody>
          <a:bodyPr>
            <a:normAutofit/>
          </a:bodyPr>
          <a:lstStyle/>
          <a:p>
            <a:endParaRPr lang="el-GR" dirty="0" smtClean="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371600" y="0"/>
            <a:ext cx="7772400" cy="1143000"/>
          </a:xfrm>
        </p:spPr>
        <p:txBody>
          <a:bodyPr>
            <a:normAutofit fontScale="90000"/>
          </a:bodyPr>
          <a:lstStyle/>
          <a:p>
            <a:r>
              <a:rPr lang="el-GR" sz="2800" dirty="0" smtClean="0"/>
              <a:t>                </a:t>
            </a:r>
            <a:br>
              <a:rPr lang="el-GR" sz="2800" dirty="0" smtClean="0"/>
            </a:br>
            <a:r>
              <a:rPr lang="el-GR" sz="2800" dirty="0" smtClean="0"/>
              <a:t>                   </a:t>
            </a:r>
            <a:br>
              <a:rPr lang="el-GR" sz="2800" dirty="0" smtClean="0"/>
            </a:br>
            <a:r>
              <a:rPr lang="el-GR" sz="2800" dirty="0" smtClean="0"/>
              <a:t>                ΕΦΗΜΕΡΙΔΑ</a:t>
            </a:r>
            <a:endParaRPr lang="el-GR" sz="2800" dirty="0"/>
          </a:p>
        </p:txBody>
      </p:sp>
      <p:sp>
        <p:nvSpPr>
          <p:cNvPr id="1025" name="Rectangle 1"/>
          <p:cNvSpPr>
            <a:spLocks noChangeArrowheads="1"/>
          </p:cNvSpPr>
          <p:nvPr/>
        </p:nvSpPr>
        <p:spPr bwMode="auto">
          <a:xfrm>
            <a:off x="395536" y="1503099"/>
            <a:ext cx="7704856"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b="0" i="0" u="none" strike="noStrike" cap="none" normalizeH="0" baseline="0" dirty="0" smtClean="0">
                <a:ln>
                  <a:noFill/>
                </a:ln>
                <a:solidFill>
                  <a:schemeClr val="tx1">
                    <a:lumMod val="85000"/>
                  </a:schemeClr>
                </a:solidFill>
                <a:effectLst/>
                <a:latin typeface="Arial" pitchFamily="34" charset="0"/>
                <a:ea typeface="Times New Roman" pitchFamily="18" charset="0"/>
                <a:cs typeface="Arial" pitchFamily="34" charset="0"/>
              </a:rPr>
              <a:t>Ως εφημερίδα χαρακτηρίζουμε οποιαδήποτε έντυπη περιοδική έκδοση της οποίας η περιεχόμενη ύλη αφορά κατά πλειονότητα ειδήσεις τρεχόντων γεγονότων της περιόδου στην οποία εκδίδεται.</a:t>
            </a:r>
            <a:r>
              <a:rPr kumimoji="0" lang="el-GR" b="0" i="0" u="none" strike="noStrike" cap="none" normalizeH="0" dirty="0" smtClean="0">
                <a:ln>
                  <a:noFill/>
                </a:ln>
                <a:solidFill>
                  <a:schemeClr val="tx1">
                    <a:lumMod val="85000"/>
                  </a:schemeClr>
                </a:solidFill>
                <a:effectLst/>
                <a:latin typeface="Arial" pitchFamily="34" charset="0"/>
                <a:ea typeface="Times New Roman" pitchFamily="18" charset="0"/>
                <a:cs typeface="Arial" pitchFamily="34" charset="0"/>
              </a:rPr>
              <a:t> </a:t>
            </a:r>
            <a:r>
              <a:rPr kumimoji="0" lang="el-GR" b="0" i="0" u="none" strike="noStrike" cap="none" normalizeH="0" baseline="0" dirty="0" smtClean="0">
                <a:ln>
                  <a:noFill/>
                </a:ln>
                <a:solidFill>
                  <a:schemeClr val="tx1">
                    <a:lumMod val="85000"/>
                  </a:schemeClr>
                </a:solidFill>
                <a:effectLst/>
                <a:latin typeface="Arial" pitchFamily="34" charset="0"/>
                <a:ea typeface="Times New Roman" pitchFamily="18" charset="0"/>
                <a:cs typeface="Arial" pitchFamily="34" charset="0"/>
              </a:rPr>
              <a:t>Σήμερα με την ηλεκτρονική τεχνολογική εξέλιξη συναντάται και το είδος της ηλεκτρονικής εφημερίδας. Οι εφημερίδες απευθύνονται σε μεγάλο αριθμό αναγνωστών είτε με ειδήσεις γενικού περιεχομένου είτε ειδικού, λαμβάνοντας ανάλογους χαρακτηρισμούς, π.χ. πολιτικές, οικονομικές, αθλητικές κ.λπ. </a:t>
            </a:r>
            <a:endParaRPr kumimoji="0" lang="el-GR" b="0" i="0" u="none" strike="noStrike" cap="none" normalizeH="0" baseline="0" dirty="0" smtClean="0">
              <a:ln>
                <a:noFill/>
              </a:ln>
              <a:solidFill>
                <a:schemeClr val="tx1">
                  <a:lumMod val="8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l-GR"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7" name="Picture 3" descr="http://www.greekradar.gr/images/2012/11/efimerida.jpg"/>
          <p:cNvPicPr>
            <a:picLocks noChangeAspect="1" noChangeArrowheads="1"/>
          </p:cNvPicPr>
          <p:nvPr/>
        </p:nvPicPr>
        <p:blipFill>
          <a:blip r:embed="rId2" cstate="print"/>
          <a:srcRect/>
          <a:stretch>
            <a:fillRect/>
          </a:stretch>
        </p:blipFill>
        <p:spPr bwMode="auto">
          <a:xfrm>
            <a:off x="3059832" y="3789040"/>
            <a:ext cx="3923928" cy="2061845"/>
          </a:xfrm>
          <a:prstGeom prst="rect">
            <a:avLst/>
          </a:prstGeom>
          <a:noFill/>
        </p:spPr>
      </p:pic>
    </p:spTree>
  </p:cSld>
  <p:clrMapOvr>
    <a:masterClrMapping/>
  </p:clrMapOvr>
  <p:transition>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914400" y="0"/>
            <a:ext cx="7772400" cy="1052736"/>
          </a:xfrm>
        </p:spPr>
        <p:txBody>
          <a:bodyPr>
            <a:normAutofit/>
          </a:bodyPr>
          <a:lstStyle/>
          <a:p>
            <a:r>
              <a:rPr lang="el-GR" sz="2800" dirty="0" smtClean="0"/>
              <a:t>ΓΕΓΟΝΟΤΑ ΠΟΥ ΣΤΙΓΜΑΤΙΣΑΝ ΤΗΝ ΑΝΘΡΩΠΟΤΗΤΑ</a:t>
            </a:r>
            <a:endParaRPr lang="el-GR" sz="2800" dirty="0"/>
          </a:p>
        </p:txBody>
      </p:sp>
      <p:sp>
        <p:nvSpPr>
          <p:cNvPr id="1026" name="Rectangle 2"/>
          <p:cNvSpPr>
            <a:spLocks noChangeArrowheads="1"/>
          </p:cNvSpPr>
          <p:nvPr/>
        </p:nvSpPr>
        <p:spPr bwMode="auto">
          <a:xfrm>
            <a:off x="0" y="1092298"/>
            <a:ext cx="8100392"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1)Πτώση του Τείχους του Βερολίνου</a:t>
            </a:r>
            <a:endParaRPr kumimoji="0" lang="el-GR" sz="20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lang="el-GR" sz="2000" dirty="0" smtClean="0"/>
              <a:t>To</a:t>
            </a:r>
            <a:r>
              <a:rPr lang="el-GR" sz="2000" b="1" dirty="0" smtClean="0"/>
              <a:t> </a:t>
            </a:r>
            <a:r>
              <a:rPr lang="el-GR" sz="2000" dirty="0" smtClean="0"/>
              <a:t>Τείχος του Βερολίνου ,ήταν τμήμα των ενδογερμανικών συνόρων, στην περιοχή του Βερολίνου. Το Τείχος  έπεσε τη νύχτα της Πέμπτης 9 προς Παρασκευή 10 Νοεμβρίου 1989, μετά από 28 χρόνια. Στην πτώση του συνέβαλλαν πολλοί παράγοντες. Ο σημαντικότερος ήταν η πολιτική του Γενικού Γραμματέα του Κομμουνιστικού Κόμματος της Σοβιετικής Ένωσης Μιχαήλ Γκορμπατσώφ.  Υπήρξε το γνωστότερο σύμβολο του Ψυχρού Πολέμου και της διαίρεσης της Γερμανίας, ως επιστέγασμα του αποκλεισμού του Βερολίνου που είχε αρχίσει το 1948.</a:t>
            </a:r>
            <a:endParaRPr kumimoji="0" lang="el-GR"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5" name="Εικόνα 1" descr="πτωση του τειχους"/>
          <p:cNvPicPr>
            <a:picLocks noChangeAspect="1" noChangeArrowheads="1"/>
          </p:cNvPicPr>
          <p:nvPr/>
        </p:nvPicPr>
        <p:blipFill>
          <a:blip r:embed="rId2" cstate="print"/>
          <a:srcRect/>
          <a:stretch>
            <a:fillRect/>
          </a:stretch>
        </p:blipFill>
        <p:spPr bwMode="auto">
          <a:xfrm>
            <a:off x="3851920" y="4221088"/>
            <a:ext cx="3744416" cy="2376264"/>
          </a:xfrm>
          <a:prstGeom prst="rect">
            <a:avLst/>
          </a:prstGeom>
          <a:noFill/>
        </p:spPr>
      </p:pic>
      <p:sp>
        <p:nvSpPr>
          <p:cNvPr id="1027" name="Rectangle 3"/>
          <p:cNvSpPr>
            <a:spLocks noChangeArrowheads="1"/>
          </p:cNvSpPr>
          <p:nvPr/>
        </p:nvSpPr>
        <p:spPr bwMode="auto">
          <a:xfrm>
            <a:off x="0" y="2181225"/>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23528" y="274638"/>
            <a:ext cx="8363272" cy="562074"/>
          </a:xfrm>
        </p:spPr>
        <p:txBody>
          <a:bodyPr>
            <a:normAutofit/>
          </a:bodyPr>
          <a:lstStyle/>
          <a:p>
            <a:r>
              <a:rPr lang="el-GR" sz="2200" b="1" dirty="0" smtClean="0"/>
              <a:t>   2)ΔΙΔΥΜΟΙ ΠΥΡΓΟΙ</a:t>
            </a:r>
            <a:endParaRPr lang="el-GR" sz="2200" b="1" dirty="0"/>
          </a:p>
        </p:txBody>
      </p:sp>
      <p:sp>
        <p:nvSpPr>
          <p:cNvPr id="3" name="2 - Ορθογώνιο"/>
          <p:cNvSpPr/>
          <p:nvPr/>
        </p:nvSpPr>
        <p:spPr>
          <a:xfrm>
            <a:off x="251520" y="908720"/>
            <a:ext cx="7848872" cy="3370153"/>
          </a:xfrm>
          <a:prstGeom prst="rect">
            <a:avLst/>
          </a:prstGeom>
        </p:spPr>
        <p:txBody>
          <a:bodyPr wrap="square">
            <a:spAutoFit/>
          </a:bodyPr>
          <a:lstStyle/>
          <a:p>
            <a:pPr lvl="0" fontAlgn="base">
              <a:spcBef>
                <a:spcPct val="0"/>
              </a:spcBef>
              <a:spcAft>
                <a:spcPct val="0"/>
              </a:spcAft>
            </a:pPr>
            <a:r>
              <a:rPr lang="el-GR" dirty="0" smtClean="0">
                <a:solidFill>
                  <a:schemeClr val="tx1">
                    <a:lumMod val="85000"/>
                    <a:lumOff val="15000"/>
                  </a:schemeClr>
                </a:solidFill>
                <a:latin typeface="Arial" pitchFamily="34" charset="0"/>
                <a:ea typeface="Times New Roman" pitchFamily="18" charset="0"/>
                <a:cs typeface="Arial" pitchFamily="34" charset="0"/>
              </a:rPr>
              <a:t>Στις 11</a:t>
            </a:r>
            <a:r>
              <a:rPr lang="el-GR" u="sng" dirty="0" smtClean="0">
                <a:solidFill>
                  <a:schemeClr val="tx1">
                    <a:lumMod val="85000"/>
                    <a:lumOff val="15000"/>
                  </a:schemeClr>
                </a:solidFill>
                <a:latin typeface="Arial" pitchFamily="34" charset="0"/>
                <a:ea typeface="Times New Roman" pitchFamily="18" charset="0"/>
                <a:cs typeface="Arial" pitchFamily="34" charset="0"/>
              </a:rPr>
              <a:t> </a:t>
            </a:r>
            <a:r>
              <a:rPr lang="el-GR" dirty="0" smtClean="0">
                <a:solidFill>
                  <a:schemeClr val="tx1">
                    <a:lumMod val="85000"/>
                    <a:lumOff val="15000"/>
                  </a:schemeClr>
                </a:solidFill>
                <a:latin typeface="Arial" pitchFamily="34" charset="0"/>
                <a:ea typeface="Times New Roman" pitchFamily="18" charset="0"/>
                <a:cs typeface="Arial" pitchFamily="34" charset="0"/>
              </a:rPr>
              <a:t>Σεπτεμβρίου</a:t>
            </a:r>
            <a:r>
              <a:rPr lang="el-GR" u="sng" dirty="0" smtClean="0">
                <a:solidFill>
                  <a:schemeClr val="tx1">
                    <a:lumMod val="85000"/>
                    <a:lumOff val="15000"/>
                  </a:schemeClr>
                </a:solidFill>
                <a:latin typeface="Arial" pitchFamily="34" charset="0"/>
                <a:ea typeface="Times New Roman" pitchFamily="18" charset="0"/>
                <a:cs typeface="Arial" pitchFamily="34" charset="0"/>
              </a:rPr>
              <a:t> </a:t>
            </a:r>
            <a:r>
              <a:rPr lang="el-GR" dirty="0" smtClean="0">
                <a:solidFill>
                  <a:schemeClr val="tx1">
                    <a:lumMod val="85000"/>
                    <a:lumOff val="15000"/>
                  </a:schemeClr>
                </a:solidFill>
                <a:latin typeface="Arial" pitchFamily="34" charset="0"/>
                <a:ea typeface="Times New Roman" pitchFamily="18" charset="0"/>
                <a:cs typeface="Arial" pitchFamily="34" charset="0"/>
              </a:rPr>
              <a:t>2001, εκδηλώθηκαν τρομοκρατικές επιθέσεις εναντίον στόχων στις Ηνωμένες Πολιτείες οργανωμένες από την  Αλ Κάιντα και τον αρχηγό της Οσάμα μπιν Λάντεν, με σκοπό να πλήξουν τον μεγαλύτερο εχθρό τους, όπως δήλωσε ο ίδιος ο Μπιν Λάντεν σε βιντεοσκοπημένο μήνυμα που έστειλε στα ΜΜΕ λίγες ημέρες μετά τις επιθέσεις. Σε τέσσερα πολιτικά αεροσκάφη εκδηλώθηκε αεροπειρατεία, και τα τρία από αυτά οδηγήθηκαν από τους αεροπειρατές και προσέκρουσαν στους Δίδυμους Πύργους του Παγκόσμιου Κέντρου Εμπορίου και το Πεντάγωνο, ενώ το τέταρτο συνετρίβη σε ανοικτό χώρο. Οι Δίδυμοι Πύργοι κατέρρευσαν λίγη ώρα μετά τις συγκρούσεις των αεροσκαφών επάνω τους, προκαλώντας χιλιάδες απώλειες.</a:t>
            </a:r>
          </a:p>
          <a:p>
            <a:pPr lvl="0" eaLnBrk="0" fontAlgn="base" hangingPunct="0">
              <a:spcBef>
                <a:spcPct val="0"/>
              </a:spcBef>
              <a:spcAft>
                <a:spcPct val="0"/>
              </a:spcAft>
            </a:pPr>
            <a:endParaRPr lang="el-GR" sz="1500" dirty="0" smtClean="0">
              <a:solidFill>
                <a:schemeClr val="tx1">
                  <a:lumMod val="85000"/>
                  <a:lumOff val="15000"/>
                </a:schemeClr>
              </a:solidFill>
              <a:latin typeface="Arial" pitchFamily="34" charset="0"/>
              <a:cs typeface="Arial" pitchFamily="34" charset="0"/>
            </a:endParaRPr>
          </a:p>
        </p:txBody>
      </p:sp>
      <p:pic>
        <p:nvPicPr>
          <p:cNvPr id="4" name="3 - Εικόνα" descr="D:\Μ.Μ.Ε\twin-towers280_436781a.jpg"/>
          <p:cNvPicPr/>
          <p:nvPr/>
        </p:nvPicPr>
        <p:blipFill>
          <a:blip r:embed="rId2" cstate="print"/>
          <a:srcRect/>
          <a:stretch>
            <a:fillRect/>
          </a:stretch>
        </p:blipFill>
        <p:spPr bwMode="auto">
          <a:xfrm>
            <a:off x="4355976" y="3789040"/>
            <a:ext cx="3312368" cy="2880320"/>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95536" y="0"/>
            <a:ext cx="8291264" cy="692696"/>
          </a:xfrm>
        </p:spPr>
        <p:txBody>
          <a:bodyPr>
            <a:normAutofit fontScale="90000"/>
          </a:bodyPr>
          <a:lstStyle/>
          <a:p>
            <a:r>
              <a:rPr lang="el-GR" sz="2400" b="1" dirty="0" smtClean="0"/>
              <a:t>                            </a:t>
            </a:r>
            <a:br>
              <a:rPr lang="el-GR" sz="2400" b="1" dirty="0" smtClean="0"/>
            </a:br>
            <a:r>
              <a:rPr lang="el-GR" sz="2400" b="1" dirty="0" smtClean="0"/>
              <a:t>3) ΑΠΟΛΛΩΝ 11</a:t>
            </a:r>
            <a:endParaRPr lang="el-GR" sz="2400" b="1" dirty="0"/>
          </a:p>
        </p:txBody>
      </p:sp>
      <p:sp>
        <p:nvSpPr>
          <p:cNvPr id="3" name="2 - Ορθογώνιο"/>
          <p:cNvSpPr/>
          <p:nvPr/>
        </p:nvSpPr>
        <p:spPr>
          <a:xfrm>
            <a:off x="251520" y="764705"/>
            <a:ext cx="7776864" cy="3837336"/>
          </a:xfrm>
          <a:prstGeom prst="rect">
            <a:avLst/>
          </a:prstGeom>
        </p:spPr>
        <p:txBody>
          <a:bodyPr wrap="square">
            <a:spAutoFit/>
          </a:bodyPr>
          <a:lstStyle/>
          <a:p>
            <a:pPr lvl="0" fontAlgn="base">
              <a:spcBef>
                <a:spcPct val="0"/>
              </a:spcBef>
              <a:spcAft>
                <a:spcPct val="0"/>
              </a:spcAft>
            </a:pPr>
            <a:r>
              <a:rPr lang="el-GR" dirty="0" smtClean="0">
                <a:latin typeface="Arial" pitchFamily="34" charset="0"/>
                <a:ea typeface="Times New Roman" pitchFamily="18" charset="0"/>
                <a:cs typeface="Calibri" pitchFamily="34" charset="0"/>
              </a:rPr>
              <a:t>Η αποστολή Απόλλων 11 ήταν μέρος του Προγράμματος Απόλλων της NASA, που τελικό του στόχο είχε την προσεδάφιση ανθρώπων στη Σελήνη. Ο στόχος αυτός έγινε πραγματικότητα ,όταν ο Νηλ Άρμστρονγκ έγινε ο πρώτος άνθρωπος που πάτησε στη Σελήνη στις 21 Ιουλίου 1969. Η αποστολή εκτοξεύτηκε από το Διαστημικό Κέντρο Κένεντι στις 16 Ιουλίου 1969, με έναν πύραυλο Κρόνος V και τριμελές πλήρωμα αποτελούμενο από τους Νηλ Άρμστρονγκ, Μπαζ Όλντριν και Μάϊκλ Κόλλινς. Ο Νηλ Άρμστρονγκ έγινε ο πρώτος άνθρωπος που πάτησε στην επιφάνεια ενός ουράνιου σώματος, λέγοντας τα διάσημα πλέον λόγια «Ένα μικρό βήμα για έναν άνθρωπο, ένα γιγαντιαίο άλμα για την ανθρωπότητα». Τα πρώτα βήματα στη Σελήνη μεταδόθηκαν ζωντανά στη Γη, μέσω μιας κάμερας που υπήρχε στο εξωτερικό της σεληνακάτου, και υπολογίζεται ότι τα παρακολούθησαν 500-700 εκατομμύρια άνθρωποι σε όλο τον κόσμο. </a:t>
            </a:r>
            <a:endParaRPr lang="el-GR" dirty="0" smtClean="0">
              <a:latin typeface="Arial" pitchFamily="34" charset="0"/>
              <a:cs typeface="Arial" pitchFamily="34" charset="0"/>
            </a:endParaRPr>
          </a:p>
        </p:txBody>
      </p:sp>
      <p:pic>
        <p:nvPicPr>
          <p:cNvPr id="4" name="Picture 2"/>
          <p:cNvPicPr>
            <a:picLocks noChangeAspect="1" noChangeArrowheads="1"/>
          </p:cNvPicPr>
          <p:nvPr/>
        </p:nvPicPr>
        <p:blipFill>
          <a:blip r:embed="rId2" cstate="print"/>
          <a:srcRect/>
          <a:stretch>
            <a:fillRect/>
          </a:stretch>
        </p:blipFill>
        <p:spPr bwMode="auto">
          <a:xfrm>
            <a:off x="4499992" y="4409728"/>
            <a:ext cx="3600400" cy="2448272"/>
          </a:xfrm>
          <a:prstGeom prst="rect">
            <a:avLst/>
          </a:prstGeom>
          <a:noFill/>
          <a:ln w="9525">
            <a:noFill/>
            <a:miter lim="800000"/>
            <a:headEnd/>
            <a:tailEnd/>
          </a:ln>
        </p:spPr>
      </p:pic>
    </p:spTree>
  </p:cSld>
  <p:clrMapOvr>
    <a:masterClrMapping/>
  </p:clrMapOvr>
  <p:transition>
    <p:blinds/>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0" y="260648"/>
            <a:ext cx="8599984" cy="936104"/>
          </a:xfrm>
        </p:spPr>
        <p:txBody>
          <a:bodyPr>
            <a:normAutofit fontScale="90000"/>
          </a:bodyPr>
          <a:lstStyle/>
          <a:p>
            <a:r>
              <a:rPr lang="el-GR" sz="2400" b="1" dirty="0" smtClean="0"/>
              <a:t>4) Ο </a:t>
            </a:r>
            <a:r>
              <a:rPr lang="el-GR" sz="2400" b="1" dirty="0" err="1" smtClean="0"/>
              <a:t>ΣεισμόΣ</a:t>
            </a:r>
            <a:r>
              <a:rPr lang="el-GR" sz="2400" b="1" dirty="0" smtClean="0"/>
              <a:t> και το </a:t>
            </a:r>
            <a:r>
              <a:rPr lang="el-GR" sz="2400" b="1" dirty="0" err="1" smtClean="0"/>
              <a:t>Τσουνάμι</a:t>
            </a:r>
            <a:r>
              <a:rPr lang="el-GR" sz="2400" b="1" dirty="0" smtClean="0"/>
              <a:t> </a:t>
            </a:r>
            <a:r>
              <a:rPr lang="el-GR" sz="2400" b="1" dirty="0" err="1" smtClean="0"/>
              <a:t>τηΣ</a:t>
            </a:r>
            <a:r>
              <a:rPr lang="el-GR" sz="2400" b="1" dirty="0" smtClean="0"/>
              <a:t> 26</a:t>
            </a:r>
            <a:r>
              <a:rPr lang="el-GR" sz="2400" b="1" baseline="30000" dirty="0" smtClean="0"/>
              <a:t>ηΣ</a:t>
            </a:r>
            <a:r>
              <a:rPr lang="el-GR" sz="2400" b="1" dirty="0" smtClean="0"/>
              <a:t> Δεκεμβρίου 2004</a:t>
            </a:r>
            <a:r>
              <a:rPr lang="el-GR" dirty="0" smtClean="0"/>
              <a:t/>
            </a:r>
            <a:br>
              <a:rPr lang="el-GR" dirty="0" smtClean="0"/>
            </a:br>
            <a:endParaRPr lang="el-GR" dirty="0"/>
          </a:p>
        </p:txBody>
      </p:sp>
      <p:sp>
        <p:nvSpPr>
          <p:cNvPr id="3" name="2 - Ορθογώνιο"/>
          <p:cNvSpPr/>
          <p:nvPr/>
        </p:nvSpPr>
        <p:spPr>
          <a:xfrm>
            <a:off x="251520" y="980728"/>
            <a:ext cx="8064896" cy="2585323"/>
          </a:xfrm>
          <a:prstGeom prst="rect">
            <a:avLst/>
          </a:prstGeom>
        </p:spPr>
        <p:txBody>
          <a:bodyPr wrap="square">
            <a:spAutoFit/>
          </a:bodyPr>
          <a:lstStyle/>
          <a:p>
            <a:r>
              <a:rPr lang="el-GR" dirty="0" smtClean="0"/>
              <a:t>Ο σεισμός και το τσουνάμι της 26 Δεκεμβρίου 2004 στον Ινδικό Ωκεανό ήταν μια από τις χειρότερες φυσικές καταστροφές της σύγχρονης ιστορίας. Το πρωί εκείνης της ημέρας, ένας σεισμός μεγέθους 9,3 της κλίμακας Ρίχτερ χτύπησε βόρεια του νησιού Σουμάτρα της Ινδονησίας, ανάμεσα στο νησί Σιμεουλούε και τη Σουμάτρα. Το σεισμό ακολούθησε τσουνάμι με κύματα ύψους μέχρι 30 μέτρων που έπληξε 15 χώρες και έφτασε μέχρι και τα παράλια της Ανατολικής Αφρικής. Ο τελικός απολογισμός θυμάτων του σεισμού και του τσουνάμι κυμαίνεται από 230.210 μέχρι 280.000 άτομα σε 14 χώρες, κατατάσσοντάς την ως την 6η μεγαλύτερη φυσική καταστροφή στην καταγεγραμμένη ιστορία. </a:t>
            </a:r>
            <a:endParaRPr lang="el-GR" dirty="0"/>
          </a:p>
        </p:txBody>
      </p:sp>
      <p:pic>
        <p:nvPicPr>
          <p:cNvPr id="4" name="3 - Εικόνα" descr="C:\Users\Sofia\Desktop\Μ.Μ.Ε\εικονες\rrr.png"/>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2051720" y="4149080"/>
            <a:ext cx="4698246" cy="2448272"/>
          </a:xfrm>
          <a:prstGeom prst="rect">
            <a:avLst/>
          </a:prstGeom>
          <a:noFill/>
          <a:ln>
            <a:noFill/>
          </a:ln>
        </p:spPr>
      </p:pic>
    </p:spTree>
  </p:cSld>
  <p:clrMapOvr>
    <a:masterClrMapping/>
  </p:clrMapOvr>
  <p:transition>
    <p:cover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79512" y="274638"/>
            <a:ext cx="8507288" cy="850106"/>
          </a:xfrm>
        </p:spPr>
        <p:txBody>
          <a:bodyPr>
            <a:noAutofit/>
          </a:bodyPr>
          <a:lstStyle/>
          <a:p>
            <a:r>
              <a:rPr lang="el-GR" sz="2400" dirty="0" smtClean="0"/>
              <a:t/>
            </a:r>
            <a:br>
              <a:rPr lang="el-GR" sz="2400" dirty="0" smtClean="0"/>
            </a:br>
            <a:r>
              <a:rPr lang="el-GR" sz="2400" b="1" dirty="0" smtClean="0"/>
              <a:t>5) </a:t>
            </a:r>
            <a:r>
              <a:rPr lang="el-GR" sz="2400" b="1" dirty="0" err="1" smtClean="0"/>
              <a:t>ΠόλεμοΣ</a:t>
            </a:r>
            <a:r>
              <a:rPr lang="el-GR" sz="2400" b="1" dirty="0" smtClean="0"/>
              <a:t> στον Περσικό Κόλπο</a:t>
            </a:r>
            <a:r>
              <a:rPr lang="el-GR" sz="2400" dirty="0" smtClean="0"/>
              <a:t/>
            </a:r>
            <a:br>
              <a:rPr lang="el-GR" sz="2400" dirty="0" smtClean="0"/>
            </a:br>
            <a:endParaRPr lang="el-GR" sz="2400" dirty="0"/>
          </a:p>
        </p:txBody>
      </p:sp>
      <p:sp>
        <p:nvSpPr>
          <p:cNvPr id="3" name="2 - Ορθογώνιο"/>
          <p:cNvSpPr/>
          <p:nvPr/>
        </p:nvSpPr>
        <p:spPr>
          <a:xfrm>
            <a:off x="323528" y="980728"/>
            <a:ext cx="7848872" cy="2585323"/>
          </a:xfrm>
          <a:prstGeom prst="rect">
            <a:avLst/>
          </a:prstGeom>
        </p:spPr>
        <p:txBody>
          <a:bodyPr wrap="square">
            <a:spAutoFit/>
          </a:bodyPr>
          <a:lstStyle/>
          <a:p>
            <a:r>
              <a:rPr lang="el-GR" dirty="0" smtClean="0"/>
              <a:t>Ο Πόλεμος του Κόλπου ήταν ένας πόλεμος μεταξύ διεθνούς συμμαχίας από τουλάχιστον 31 κράτη υπό την καθοδήγηση των Η.Π.Α. και την εξουσιοδότηση του Ο.Η.Ε. κατά του Ιράκ, για την απελευθέρωση του Κουβέιτ. Ο Πόλεμος ξεκίνησε με την εισβολή του Ιράκ στις 2 Αυγούστου 1990, με την δικαιολογία ότι το Κουβέιτ κάνει γεωτρήσεις για πετρέλαιο υπό κλίση και έτσι «κλέβει» ιρακινό πετρέλαιο. Αμέσως μετά την εισβολή υποβλήθηκαν οικονομικές κυρώσεις από τον Ο.Η.Ε. και τελικώς οι εχθροπραξίες άρχισαν τον Ιανουάριο του 1991, οι οποίες και κατέληξαν στην ολοκληρωτική νίκη των συμμαχικών δυνάμεων. </a:t>
            </a:r>
            <a:endParaRPr lang="el-GR" dirty="0"/>
          </a:p>
        </p:txBody>
      </p:sp>
      <p:pic>
        <p:nvPicPr>
          <p:cNvPr id="4" name="3 - Εικόνα" descr="E:\ακυρες εργασιες\Χωρίς τίτλο.png"/>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2699792" y="3645024"/>
            <a:ext cx="4824536" cy="2808312"/>
          </a:xfrm>
          <a:prstGeom prst="rect">
            <a:avLst/>
          </a:prstGeom>
          <a:noFill/>
          <a:ln>
            <a:noFill/>
          </a:ln>
        </p:spPr>
      </p:pic>
    </p:spTree>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67544" y="620688"/>
            <a:ext cx="7787208" cy="432048"/>
          </a:xfrm>
        </p:spPr>
        <p:txBody>
          <a:bodyPr>
            <a:normAutofit fontScale="90000"/>
          </a:bodyPr>
          <a:lstStyle/>
          <a:p>
            <a:r>
              <a:rPr lang="el-GR" dirty="0" smtClean="0">
                <a:solidFill>
                  <a:schemeClr val="tx1"/>
                </a:solidFill>
              </a:rPr>
              <a:t>Τα είδη  των Μ.Μ.Ε. είναι τα </a:t>
            </a:r>
            <a:r>
              <a:rPr lang="el-GR" dirty="0" err="1" smtClean="0">
                <a:solidFill>
                  <a:schemeClr val="tx1"/>
                </a:solidFill>
              </a:rPr>
              <a:t>εξήσ</a:t>
            </a:r>
            <a:r>
              <a:rPr lang="el-GR" dirty="0" smtClean="0">
                <a:solidFill>
                  <a:schemeClr val="tx1"/>
                </a:solidFill>
              </a:rPr>
              <a:t>:</a:t>
            </a:r>
          </a:p>
        </p:txBody>
      </p:sp>
      <p:sp>
        <p:nvSpPr>
          <p:cNvPr id="3" name="2 - Θέση περιεχομένου"/>
          <p:cNvSpPr>
            <a:spLocks noGrp="1"/>
          </p:cNvSpPr>
          <p:nvPr>
            <p:ph idx="1"/>
          </p:nvPr>
        </p:nvSpPr>
        <p:spPr>
          <a:xfrm>
            <a:off x="899592" y="1628800"/>
            <a:ext cx="7772400" cy="4211960"/>
          </a:xfrm>
        </p:spPr>
        <p:txBody>
          <a:bodyPr>
            <a:normAutofit fontScale="92500" lnSpcReduction="10000"/>
          </a:bodyPr>
          <a:lstStyle/>
          <a:p>
            <a:r>
              <a:rPr lang="el-GR" dirty="0" smtClean="0"/>
              <a:t>Τηλεόραση </a:t>
            </a:r>
          </a:p>
          <a:p>
            <a:endParaRPr lang="el-GR" dirty="0" smtClean="0"/>
          </a:p>
          <a:p>
            <a:endParaRPr lang="el-GR" dirty="0" smtClean="0"/>
          </a:p>
          <a:p>
            <a:r>
              <a:rPr lang="el-GR" dirty="0" smtClean="0"/>
              <a:t>Διαδίκτυο</a:t>
            </a:r>
          </a:p>
          <a:p>
            <a:endParaRPr lang="el-GR" dirty="0" smtClean="0"/>
          </a:p>
          <a:p>
            <a:endParaRPr lang="el-GR" dirty="0" smtClean="0"/>
          </a:p>
          <a:p>
            <a:r>
              <a:rPr lang="el-GR" dirty="0" smtClean="0"/>
              <a:t>Ραδιόφωνο</a:t>
            </a:r>
          </a:p>
          <a:p>
            <a:endParaRPr lang="el-GR" dirty="0" smtClean="0"/>
          </a:p>
          <a:p>
            <a:endParaRPr lang="el-GR" dirty="0" smtClean="0"/>
          </a:p>
          <a:p>
            <a:r>
              <a:rPr lang="el-GR" dirty="0" smtClean="0"/>
              <a:t>Εφημερίδα</a:t>
            </a:r>
          </a:p>
          <a:p>
            <a:pPr>
              <a:buNone/>
            </a:pPr>
            <a:endParaRPr lang="el-GR" dirty="0"/>
          </a:p>
        </p:txBody>
      </p:sp>
    </p:spTree>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v.wmv">
            <a:hlinkClick r:id="" action="ppaction://media"/>
          </p:cNvPr>
          <p:cNvPicPr>
            <a:picLocks noRot="1" noChangeAspect="1"/>
          </p:cNvPicPr>
          <p:nvPr>
            <a:videoFile r:link="rId1"/>
          </p:nvPr>
        </p:nvPicPr>
        <p:blipFill>
          <a:blip r:embed="rId3"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2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914400" y="274638"/>
            <a:ext cx="7772400" cy="706090"/>
          </a:xfrm>
        </p:spPr>
        <p:txBody>
          <a:bodyPr>
            <a:normAutofit fontScale="90000"/>
          </a:bodyPr>
          <a:lstStyle/>
          <a:p>
            <a:r>
              <a:rPr lang="el-GR" b="1" dirty="0" smtClean="0"/>
              <a:t>                </a:t>
            </a:r>
            <a:br>
              <a:rPr lang="el-GR" b="1" dirty="0" smtClean="0"/>
            </a:br>
            <a:r>
              <a:rPr lang="el-GR" b="1" dirty="0" smtClean="0"/>
              <a:t>            </a:t>
            </a:r>
            <a:r>
              <a:rPr lang="el-GR" sz="3100" b="1" dirty="0" smtClean="0"/>
              <a:t>ΤΗΛΕΟΡΑΣΗ </a:t>
            </a:r>
            <a:endParaRPr lang="el-GR" sz="3100" b="1" dirty="0"/>
          </a:p>
        </p:txBody>
      </p:sp>
      <p:sp>
        <p:nvSpPr>
          <p:cNvPr id="3" name="2 - Ορθογώνιο"/>
          <p:cNvSpPr/>
          <p:nvPr/>
        </p:nvSpPr>
        <p:spPr>
          <a:xfrm>
            <a:off x="179512" y="1340768"/>
            <a:ext cx="7920880" cy="2246769"/>
          </a:xfrm>
          <a:prstGeom prst="rect">
            <a:avLst/>
          </a:prstGeom>
        </p:spPr>
        <p:txBody>
          <a:bodyPr wrap="square">
            <a:spAutoFit/>
          </a:bodyPr>
          <a:lstStyle/>
          <a:p>
            <a:r>
              <a:rPr lang="el-GR" sz="2000" dirty="0" smtClean="0"/>
              <a:t>Η τηλεόραση είναι ένα σύστημα τηλεπικοινωνίας που χρησιμεύει στη μετάδοση και λήψη κινούμενων εικόνων και ήχου εξ αποστάσεως. Αποτελεί το κυριότερο και δημοφιλέστερο Μέσο Μαζικής Επικοινωνίας και η χρήση της είναι ιδιαίτερα διαδεδομένη σε όλο τον κόσμο. Ο όρος καλύπτει ολόκληρο το φάσμα των τεχνικών χαρακτηριστικών και των δραστηριοτήτων που αφορούν τα τηλεοπτικά προγράμματα, καθώς και τη μετάδοσή τους</a:t>
            </a:r>
            <a:r>
              <a:rPr lang="en-US" sz="2000" dirty="0" smtClean="0"/>
              <a:t>.</a:t>
            </a:r>
            <a:endParaRPr lang="el-GR" sz="2000" dirty="0" smtClean="0"/>
          </a:p>
        </p:txBody>
      </p:sp>
      <p:pic>
        <p:nvPicPr>
          <p:cNvPr id="6148" name="Picture 4" descr="http://2.bp.blogspot.com/-ULupmIxXqIc/Thc1K8bReoI/AAAAAAAAAI0/aqJ3KhYJwDE/s1600/television6.jpg"/>
          <p:cNvPicPr>
            <a:picLocks noChangeAspect="1" noChangeArrowheads="1"/>
          </p:cNvPicPr>
          <p:nvPr/>
        </p:nvPicPr>
        <p:blipFill>
          <a:blip r:embed="rId3" cstate="print"/>
          <a:srcRect/>
          <a:stretch>
            <a:fillRect/>
          </a:stretch>
        </p:blipFill>
        <p:spPr bwMode="auto">
          <a:xfrm>
            <a:off x="3779912" y="3694020"/>
            <a:ext cx="3178696" cy="3163980"/>
          </a:xfrm>
          <a:prstGeom prst="rect">
            <a:avLst/>
          </a:prstGeom>
          <a:noFill/>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t.wmv">
            <a:hlinkClick r:id="" action="ppaction://media"/>
          </p:cNvPr>
          <p:cNvPicPr>
            <a:picLocks noRot="1" noChangeAspect="1"/>
          </p:cNvPicPr>
          <p:nvPr>
            <a:videoFile r:link="rId1"/>
          </p:nvPr>
        </p:nvPicPr>
        <p:blipFill>
          <a:blip r:embed="rId3" cstate="print"/>
          <a:stretch>
            <a:fillRect/>
          </a:stretch>
        </p:blipFill>
        <p:spPr>
          <a:xfrm>
            <a:off x="36512" y="0"/>
            <a:ext cx="9144000" cy="70121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619672" y="0"/>
            <a:ext cx="7772400" cy="1143000"/>
          </a:xfrm>
        </p:spPr>
        <p:txBody>
          <a:bodyPr>
            <a:normAutofit/>
          </a:bodyPr>
          <a:lstStyle/>
          <a:p>
            <a:r>
              <a:rPr lang="el-GR" sz="2400" b="1" dirty="0" smtClean="0"/>
              <a:t>            </a:t>
            </a:r>
            <a:r>
              <a:rPr lang="en-US" sz="2400" b="1" dirty="0" smtClean="0"/>
              <a:t> </a:t>
            </a:r>
            <a:r>
              <a:rPr lang="el-GR" sz="2400" b="1" dirty="0" smtClean="0"/>
              <a:t> ΔΙΑΔΙΚΤΥΟ</a:t>
            </a:r>
            <a:endParaRPr lang="el-GR" sz="2400" b="1" dirty="0"/>
          </a:p>
        </p:txBody>
      </p:sp>
      <p:sp>
        <p:nvSpPr>
          <p:cNvPr id="4098" name="Rectangle 2"/>
          <p:cNvSpPr>
            <a:spLocks noChangeArrowheads="1"/>
          </p:cNvSpPr>
          <p:nvPr/>
        </p:nvSpPr>
        <p:spPr bwMode="auto">
          <a:xfrm>
            <a:off x="395536" y="1251078"/>
            <a:ext cx="7560840" cy="2585323"/>
          </a:xfrm>
          <a:prstGeom prst="rect">
            <a:avLst/>
          </a:prstGeom>
          <a:solidFill>
            <a:schemeClr val="bg1">
              <a:lumMod val="65000"/>
              <a:lumOff val="3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b="0" i="0" u="none" strike="noStrike" cap="none" normalizeH="0" baseline="0" dirty="0" smtClean="0">
                <a:ln>
                  <a:noFill/>
                </a:ln>
                <a:solidFill>
                  <a:srgbClr val="000000"/>
                </a:solidFill>
                <a:effectLst/>
                <a:latin typeface="Arial" pitchFamily="34" charset="0"/>
                <a:ea typeface="Calibri" pitchFamily="34" charset="0"/>
                <a:cs typeface="Arial" pitchFamily="34" charset="0"/>
              </a:rPr>
              <a:t>Το Διαδίκτυο είναι ένα επικοινωνιακό δίκτυο που επιτρέπει την ανταλλαγή δεδομένων μεταξύ οποιουδήποτε διασυνδεδεμένου υπολογιστή. Στην πιο εξειδικευμένη και χρησιμοποιούμενη μορφή του, με τον όρο Διαδίκτυο, περιγράφεται το παγκόσμιο πλέγμα διασυνδεδεμένων υπολογιστών και των πληροφοριών που παρέχει στους χρήστες του. Οι διασυνδεδεμένοι ηλεκτρονικοί υπολογιστές ανά τον κόσμο, οι οποίοι βρίσκονται σε ένα κοινό δίκτυο επικοινωνίας, ανταλλάσσουν μηνύματα με τη χρήση διαφόρων πρωτοκόλλων. Το κοινό αυτό δίκτυο καλείται Διαδίκτυο</a:t>
            </a:r>
            <a:r>
              <a:rPr kumimoji="0" lang="en-US" b="0" i="0" u="none" strike="noStrike" cap="none" normalizeH="0" baseline="0" dirty="0" smtClean="0">
                <a:ln>
                  <a:noFill/>
                </a:ln>
                <a:solidFill>
                  <a:srgbClr val="000000"/>
                </a:solidFill>
                <a:effectLst/>
                <a:latin typeface="Arial" pitchFamily="34" charset="0"/>
                <a:ea typeface="Calibri" pitchFamily="34" charset="0"/>
                <a:cs typeface="Arial" pitchFamily="34" charset="0"/>
              </a:rPr>
              <a:t>.</a:t>
            </a:r>
            <a:endParaRPr kumimoji="0" lang="el-GR"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5 - Εικόνα" descr="C:\Users\me\Desktop\images.jpg"/>
          <p:cNvPicPr/>
          <p:nvPr/>
        </p:nvPicPr>
        <p:blipFill>
          <a:blip r:embed="rId2" cstate="print"/>
          <a:srcRect/>
          <a:stretch>
            <a:fillRect/>
          </a:stretch>
        </p:blipFill>
        <p:spPr bwMode="auto">
          <a:xfrm>
            <a:off x="4644008" y="4149080"/>
            <a:ext cx="3107356" cy="2232248"/>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pic>
        <p:nvPicPr>
          <p:cNvPr id="3" name="radio.wmv">
            <a:hlinkClick r:id="" action="ppaction://media"/>
          </p:cNvPr>
          <p:cNvPicPr>
            <a:picLocks noRot="1" noChangeAspect="1"/>
          </p:cNvPicPr>
          <p:nvPr>
            <a:videoFile r:link="rId1"/>
          </p:nvPr>
        </p:nvPicPr>
        <p:blipFill>
          <a:blip r:embed="rId3" cstate="print"/>
          <a:stretch>
            <a:fillRect/>
          </a:stretch>
        </p:blipFill>
        <p:spPr>
          <a:xfrm>
            <a:off x="-324544" y="1"/>
            <a:ext cx="9468544"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899592" y="0"/>
            <a:ext cx="7772400" cy="1143000"/>
          </a:xfrm>
        </p:spPr>
        <p:txBody>
          <a:bodyPr>
            <a:normAutofit/>
          </a:bodyPr>
          <a:lstStyle/>
          <a:p>
            <a:r>
              <a:rPr lang="el-GR" sz="2800" dirty="0" smtClean="0"/>
              <a:t>          </a:t>
            </a:r>
            <a:r>
              <a:rPr lang="en-US" sz="2800" dirty="0" smtClean="0"/>
              <a:t>        </a:t>
            </a:r>
            <a:br>
              <a:rPr lang="en-US" sz="2800" dirty="0" smtClean="0"/>
            </a:br>
            <a:r>
              <a:rPr lang="en-US" sz="2800" dirty="0" smtClean="0"/>
              <a:t>                   </a:t>
            </a:r>
            <a:r>
              <a:rPr lang="el-GR" sz="2800" dirty="0" smtClean="0"/>
              <a:t>    </a:t>
            </a:r>
            <a:r>
              <a:rPr lang="el-GR" sz="2800" b="1" dirty="0" smtClean="0"/>
              <a:t>ΡΑΔΙΟΦΩΝΟ</a:t>
            </a:r>
            <a:endParaRPr lang="el-GR" sz="2800" b="1" dirty="0"/>
          </a:p>
        </p:txBody>
      </p:sp>
      <p:sp>
        <p:nvSpPr>
          <p:cNvPr id="4" name="3 - Ορθογώνιο"/>
          <p:cNvSpPr/>
          <p:nvPr/>
        </p:nvSpPr>
        <p:spPr>
          <a:xfrm>
            <a:off x="683568" y="1268760"/>
            <a:ext cx="7272808" cy="2585323"/>
          </a:xfrm>
          <a:prstGeom prst="rect">
            <a:avLst/>
          </a:prstGeom>
        </p:spPr>
        <p:txBody>
          <a:bodyPr wrap="square">
            <a:spAutoFit/>
          </a:bodyPr>
          <a:lstStyle/>
          <a:p>
            <a:r>
              <a:rPr lang="el-GR" dirty="0" smtClean="0"/>
              <a:t>Ένα σύστημα ραδιομετάδοσης αποτελείται: α)τον πομπό, β)τον αναμεταδότη: ένα σύστημα λήψης και μετάδοσης σήματος και γ) από τον δέκτη</a:t>
            </a:r>
            <a:r>
              <a:rPr lang="en-US" dirty="0" smtClean="0"/>
              <a:t>: </a:t>
            </a:r>
            <a:r>
              <a:rPr lang="el-GR" dirty="0" smtClean="0"/>
              <a:t>η συσκευή που συλλαμβάνει το μήνυμα που στέλνουν ο πομπός. Ο αναμεταδότης συλλαμβάνει το σήμα που το στέλνει ο πομπός ή ο προηγούμενος αναμεταδότης,</a:t>
            </a:r>
            <a:r>
              <a:rPr lang="en-US" dirty="0" smtClean="0"/>
              <a:t> </a:t>
            </a:r>
            <a:r>
              <a:rPr lang="el-GR" dirty="0" smtClean="0"/>
              <a:t>το ενισχύει και το στέλνει στον επόμενο αναμεταδότη μέχρι να φτάσει το σήμα στον  δέκτη. Το ραδιόφωνο είναι από τα πρώτα μέσα που ανακαλύφθηκαν, καθώς μέχρι τις αρχές της δεκαετίας του ΄50 ήταν στην κορυφή των μέσων επικοινωνίας .</a:t>
            </a:r>
            <a:endParaRPr lang="el-GR" dirty="0"/>
          </a:p>
        </p:txBody>
      </p:sp>
      <p:pic>
        <p:nvPicPr>
          <p:cNvPr id="7" name="Picture 2" descr="http://us.123rf.com/400wm/400/400/ilze79/ilze791202/ilze79120200072/12569741-old-radio.jpg"/>
          <p:cNvPicPr>
            <a:picLocks noChangeAspect="1" noChangeArrowheads="1"/>
          </p:cNvPicPr>
          <p:nvPr/>
        </p:nvPicPr>
        <p:blipFill>
          <a:blip r:embed="rId2" cstate="print"/>
          <a:srcRect/>
          <a:stretch>
            <a:fillRect/>
          </a:stretch>
        </p:blipFill>
        <p:spPr bwMode="auto">
          <a:xfrm>
            <a:off x="3275856" y="4005064"/>
            <a:ext cx="4120556" cy="2655590"/>
          </a:xfrm>
          <a:prstGeom prst="rect">
            <a:avLst/>
          </a:prstGeom>
          <a:noFill/>
        </p:spPr>
      </p:pic>
    </p:spTree>
  </p:cSld>
  <p:clrMapOvr>
    <a:masterClrMapping/>
  </p:clrMapOvr>
  <p:transition>
    <p:zoom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spaper.mp4">
            <a:hlinkClick r:id="" action="ppaction://media"/>
          </p:cNvPr>
          <p:cNvPicPr>
            <a:picLocks noRot="1" noChangeAspect="1"/>
          </p:cNvPicPr>
          <p:nvPr>
            <a:videoFile r:link="rId1"/>
          </p:nvPr>
        </p:nvPicPr>
        <p:blipFill>
          <a:blip r:embed="rId3" cstate="print"/>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Αφθονία">
  <a:themeElements>
    <a:clrScheme name="Προσαρμοσμένος 3">
      <a:dk1>
        <a:sysClr val="windowText" lastClr="000000"/>
      </a:dk1>
      <a:lt1>
        <a:sysClr val="window" lastClr="FFFFFF"/>
      </a:lt1>
      <a:dk2>
        <a:srgbClr val="DE6C36"/>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Αφθονία">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Αφθονία">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297</TotalTime>
  <Words>704</Words>
  <Application>Microsoft Office PowerPoint</Application>
  <PresentationFormat>Προβολή στην οθόνη (4:3)</PresentationFormat>
  <Paragraphs>32</Paragraphs>
  <Slides>15</Slides>
  <Notes>1</Notes>
  <HiddenSlides>0</HiddenSlides>
  <MMClips>4</MMClips>
  <ScaleCrop>false</ScaleCrop>
  <HeadingPairs>
    <vt:vector size="4" baseType="variant">
      <vt:variant>
        <vt:lpstr>Θέμα</vt:lpstr>
      </vt:variant>
      <vt:variant>
        <vt:i4>1</vt:i4>
      </vt:variant>
      <vt:variant>
        <vt:lpstr>Τίτλοι διαφανειών</vt:lpstr>
      </vt:variant>
      <vt:variant>
        <vt:i4>15</vt:i4>
      </vt:variant>
    </vt:vector>
  </HeadingPairs>
  <TitlesOfParts>
    <vt:vector size="16" baseType="lpstr">
      <vt:lpstr>Αφθονία</vt:lpstr>
      <vt:lpstr>ΤΑ Μ.Μ.Ε. ΣΤΗΝ ΖΩΗ ΜΑΣ</vt:lpstr>
      <vt:lpstr>Τα είδη  των Μ.Μ.Ε. είναι τα εξήσ:</vt:lpstr>
      <vt:lpstr>Διαφάνεια 3</vt:lpstr>
      <vt:lpstr>                             ΤΗΛΕΟΡΑΣΗ </vt:lpstr>
      <vt:lpstr>Διαφάνεια 5</vt:lpstr>
      <vt:lpstr>              ΔΙΑΔΙΚΤΥΟ</vt:lpstr>
      <vt:lpstr>Διαφάνεια 7</vt:lpstr>
      <vt:lpstr>                                          ΡΑΔΙΟΦΩΝΟ</vt:lpstr>
      <vt:lpstr>Διαφάνεια 9</vt:lpstr>
      <vt:lpstr>                                                     ΕΦΗΜΕΡΙΔΑ</vt:lpstr>
      <vt:lpstr>ΓΕΓΟΝΟΤΑ ΠΟΥ ΣΤΙΓΜΑΤΙΣΑΝ ΤΗΝ ΑΝΘΡΩΠΟΤΗΤΑ</vt:lpstr>
      <vt:lpstr>   2)ΔΙΔΥΜΟΙ ΠΥΡΓΟΙ</vt:lpstr>
      <vt:lpstr>                             3) ΑΠΟΛΛΩΝ 11</vt:lpstr>
      <vt:lpstr>4) Ο ΣεισμόΣ και το Τσουνάμι τηΣ 26ηΣ Δεκεμβρίου 2004 </vt:lpstr>
      <vt:lpstr> 5) ΠόλεμοΣ στον Περσικό Κόλπο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Tα Μ.Μ.Ε στην ζωή μας </dc:title>
  <dc:creator>Akis Stone</dc:creator>
  <cp:lastModifiedBy>User</cp:lastModifiedBy>
  <cp:revision>40</cp:revision>
  <dcterms:created xsi:type="dcterms:W3CDTF">2013-01-29T10:35:00Z</dcterms:created>
  <dcterms:modified xsi:type="dcterms:W3CDTF">2013-04-09T10:27:37Z</dcterms:modified>
</cp:coreProperties>
</file>