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charts/chart13.xml" ContentType="application/vnd.openxmlformats-officedocument.drawingml.chart+xml"/>
  <Override PartName="/ppt/charts/chart14.xml" ContentType="application/vnd.openxmlformats-officedocument.drawingml.char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8.xml" ContentType="application/vnd.openxmlformats-officedocument.drawingml.chart+xml"/>
  <Override PartName="/ppt/charts/chart9.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charts/chart10.xml" ContentType="application/vnd.openxmlformats-officedocument.drawingml.chart+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user\Documents\&#915;&#922;&#913;&#923;&#927;&#928;.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l-GR"/>
  <c:chart>
    <c:title>
      <c:tx>
        <c:rich>
          <a:bodyPr/>
          <a:lstStyle/>
          <a:p>
            <a:pPr>
              <a:defRPr/>
            </a:pPr>
            <a:r>
              <a:rPr lang="el-GR" sz="1800"/>
              <a:t>ΠΟΣΗ ΩΡΑ ΒΛΕΠΕΤΕ ΤΗΛΕΟΡΑΣΗ;</a:t>
            </a:r>
          </a:p>
        </c:rich>
      </c:tx>
      <c:layout/>
    </c:title>
    <c:plotArea>
      <c:layout/>
      <c:pieChart>
        <c:varyColors val="1"/>
        <c:ser>
          <c:idx val="0"/>
          <c:order val="0"/>
          <c:tx>
            <c:strRef>
              <c:f>Φύλλο1!$B$1</c:f>
              <c:strCache>
                <c:ptCount val="1"/>
                <c:pt idx="0">
                  <c:v>ΠΟΣΗ ΩΡΑ ΒΛΕΠΕΤΕ ΤΗΛΕΟΡΑΣΗ;</c:v>
                </c:pt>
              </c:strCache>
            </c:strRef>
          </c:tx>
          <c:dLbls>
            <c:showCatName val="1"/>
            <c:showPercent val="1"/>
            <c:showLeaderLines val="1"/>
          </c:dLbls>
          <c:cat>
            <c:strRef>
              <c:f>Φύλλο1!$A$2:$A$5</c:f>
              <c:strCache>
                <c:ptCount val="4"/>
                <c:pt idx="0">
                  <c:v>Καθόλου (7)</c:v>
                </c:pt>
                <c:pt idx="1">
                  <c:v> 1 ώρα (17)</c:v>
                </c:pt>
                <c:pt idx="2">
                  <c:v>2 ώρες (11)</c:v>
                </c:pt>
                <c:pt idx="3">
                  <c:v>Πάνω από 2 ώρες (14)</c:v>
                </c:pt>
              </c:strCache>
            </c:strRef>
          </c:cat>
          <c:val>
            <c:numRef>
              <c:f>Φύλλο1!$B$2:$B$5</c:f>
              <c:numCache>
                <c:formatCode>General</c:formatCode>
                <c:ptCount val="4"/>
                <c:pt idx="0">
                  <c:v>7</c:v>
                </c:pt>
                <c:pt idx="1">
                  <c:v>17</c:v>
                </c:pt>
                <c:pt idx="2">
                  <c:v>11</c:v>
                </c:pt>
                <c:pt idx="3">
                  <c:v>14</c:v>
                </c:pt>
              </c:numCache>
            </c:numRef>
          </c:val>
        </c:ser>
        <c:dLbls>
          <c:showCatName val="1"/>
          <c:showPercent val="1"/>
        </c:dLbls>
        <c:firstSliceAng val="0"/>
      </c:pieChart>
    </c:plotArea>
    <c:plotVisOnly val="1"/>
    <c:dispBlanksAs val="zero"/>
  </c:chart>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Φύλλο1!$B$162</c:f>
              <c:strCache>
                <c:ptCount val="1"/>
                <c:pt idx="0">
                  <c:v>ΤΙ ΡΑΔΙΟΦΩΝΙΚΕΣ ΕΚΠΟΜΠΕΣ ΑΚΟΥΤΕ;</c:v>
                </c:pt>
              </c:strCache>
            </c:strRef>
          </c:tx>
          <c:dLbls>
            <c:showPercent val="1"/>
            <c:showLeaderLines val="1"/>
          </c:dLbls>
          <c:cat>
            <c:strRef>
              <c:f>Φύλλο1!$A$163:$A$166</c:f>
              <c:strCache>
                <c:ptCount val="4"/>
                <c:pt idx="0">
                  <c:v>Ενημερωτικές (6)</c:v>
                </c:pt>
                <c:pt idx="1">
                  <c:v>Μουσικές (39)</c:v>
                </c:pt>
                <c:pt idx="2">
                  <c:v>Μαγειρικής (0) </c:v>
                </c:pt>
                <c:pt idx="3">
                  <c:v>Πολιτικές συζητήσεις (3)</c:v>
                </c:pt>
              </c:strCache>
            </c:strRef>
          </c:cat>
          <c:val>
            <c:numRef>
              <c:f>Φύλλο1!$B$163:$B$166</c:f>
              <c:numCache>
                <c:formatCode>General</c:formatCode>
                <c:ptCount val="4"/>
                <c:pt idx="0">
                  <c:v>6</c:v>
                </c:pt>
                <c:pt idx="1">
                  <c:v>39</c:v>
                </c:pt>
                <c:pt idx="2">
                  <c:v>0</c:v>
                </c:pt>
                <c:pt idx="3">
                  <c:v>3</c:v>
                </c:pt>
              </c:numCache>
            </c:numRef>
          </c:val>
        </c:ser>
        <c:dLbls>
          <c:showPercent val="1"/>
        </c:dLbls>
        <c:firstSliceAng val="0"/>
      </c:pieChart>
    </c:plotArea>
    <c:legend>
      <c:legendPos val="r"/>
      <c:layout/>
    </c:legend>
    <c:plotVisOnly val="1"/>
    <c:dispBlanksAs val="zero"/>
  </c:chart>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Φύλλο1!$B$177</c:f>
              <c:strCache>
                <c:ptCount val="1"/>
                <c:pt idx="0">
                  <c:v>ΠΟΙΟ Μ.Μ.Ε ΘΕΩΡΕΙΤΕ ΌΤΙ ΠΑΡΕΧΕΙ ΕΓΚΥΡΗ ΚΑΙ ΕΓΚΑΙΡΗ ΠΛΗΡΟΦΟΡΗΣΗ;</c:v>
                </c:pt>
              </c:strCache>
            </c:strRef>
          </c:tx>
          <c:dLbls>
            <c:showCatName val="1"/>
            <c:showLeaderLines val="1"/>
          </c:dLbls>
          <c:cat>
            <c:strRef>
              <c:f>Φύλλο1!$A$178:$A$182</c:f>
              <c:strCache>
                <c:ptCount val="5"/>
                <c:pt idx="0">
                  <c:v>Τηλεόραση (12)</c:v>
                </c:pt>
                <c:pt idx="1">
                  <c:v>Εφημερίδα (5)</c:v>
                </c:pt>
                <c:pt idx="2">
                  <c:v>Διαδίκτυο (16)</c:v>
                </c:pt>
                <c:pt idx="3">
                  <c:v>Ραδιόφωνο (1)</c:v>
                </c:pt>
                <c:pt idx="4">
                  <c:v>Κανένα (15)</c:v>
                </c:pt>
              </c:strCache>
            </c:strRef>
          </c:cat>
          <c:val>
            <c:numRef>
              <c:f>Φύλλο1!$B$178:$B$182</c:f>
              <c:numCache>
                <c:formatCode>General</c:formatCode>
                <c:ptCount val="5"/>
                <c:pt idx="0">
                  <c:v>12</c:v>
                </c:pt>
                <c:pt idx="1">
                  <c:v>5</c:v>
                </c:pt>
                <c:pt idx="2">
                  <c:v>16</c:v>
                </c:pt>
                <c:pt idx="3">
                  <c:v>1</c:v>
                </c:pt>
                <c:pt idx="4">
                  <c:v>15</c:v>
                </c:pt>
              </c:numCache>
            </c:numRef>
          </c:val>
        </c:ser>
        <c:dLbls>
          <c:showCatName val="1"/>
        </c:dLbls>
        <c:firstSliceAng val="0"/>
      </c:pieChart>
    </c:plotArea>
    <c:plotVisOnly val="1"/>
    <c:dispBlanksAs val="zero"/>
  </c:chart>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Φύλλο1!$B$193</c:f>
              <c:strCache>
                <c:ptCount val="1"/>
                <c:pt idx="0">
                  <c:v>ΑΝ ΗΣΑΣΤΑΝ ΑΠΟΜΟΝΩΜΕΝΟΣ ΠΟΙΟ Μ.Μ.Ε ΘΑ ΣΑΣ ΕΛΕΙΠΕ;</c:v>
                </c:pt>
              </c:strCache>
            </c:strRef>
          </c:tx>
          <c:dLbls>
            <c:showCatName val="1"/>
            <c:showPercent val="1"/>
            <c:showLeaderLines val="1"/>
          </c:dLbls>
          <c:cat>
            <c:strRef>
              <c:f>Φύλλο1!$A$194:$A$198</c:f>
              <c:strCache>
                <c:ptCount val="5"/>
                <c:pt idx="0">
                  <c:v>Τηλεόραση (6)</c:v>
                </c:pt>
                <c:pt idx="1">
                  <c:v>Εφημερίδα (0)</c:v>
                </c:pt>
                <c:pt idx="2">
                  <c:v>Διαδίκτυο (35)</c:v>
                </c:pt>
                <c:pt idx="3">
                  <c:v>Ραδιόφωνο (3)</c:v>
                </c:pt>
                <c:pt idx="4">
                  <c:v>Κανένα (6)</c:v>
                </c:pt>
              </c:strCache>
            </c:strRef>
          </c:cat>
          <c:val>
            <c:numRef>
              <c:f>Φύλλο1!$B$194:$B$198</c:f>
              <c:numCache>
                <c:formatCode>General</c:formatCode>
                <c:ptCount val="5"/>
                <c:pt idx="0">
                  <c:v>6</c:v>
                </c:pt>
                <c:pt idx="1">
                  <c:v>0</c:v>
                </c:pt>
                <c:pt idx="2">
                  <c:v>35</c:v>
                </c:pt>
                <c:pt idx="3">
                  <c:v>3</c:v>
                </c:pt>
                <c:pt idx="4">
                  <c:v>6</c:v>
                </c:pt>
              </c:numCache>
            </c:numRef>
          </c:val>
        </c:ser>
        <c:dLbls>
          <c:showCatName val="1"/>
          <c:showPercent val="1"/>
        </c:dLbls>
        <c:firstSliceAng val="0"/>
      </c:pieChart>
    </c:plotArea>
    <c:plotVisOnly val="1"/>
    <c:dispBlanksAs val="zero"/>
  </c:chart>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Φύλλο1!$B$210</c:f>
              <c:strCache>
                <c:ptCount val="1"/>
                <c:pt idx="0">
                  <c:v>ΤΙ ΕΙΔΟΣ ΠΡΟΓΡΑΜΜΑΤΟΣ ΠΡΕΠΕΙ ΝΑ ΥΠΑΡΧΕΙ ΠΕΡΙΣΣΟΤΕΡΟ ΣΤΑ ΣΗΜΕΡΙΝΑ ΚΛΑΣΣΙΚΑ Μ.Μ.Ε - ΣΤΗΝ ΤΗΛΕΟΡΑΣΗ, ΣΤΟ ΡΑΔΙΟΦΩΝΟ;</c:v>
                </c:pt>
              </c:strCache>
            </c:strRef>
          </c:tx>
          <c:dLbls>
            <c:showCatName val="1"/>
            <c:showPercent val="1"/>
            <c:showLeaderLines val="1"/>
          </c:dLbls>
          <c:cat>
            <c:strRef>
              <c:f>Φύλλο1!$A$211:$A$214</c:f>
              <c:strCache>
                <c:ptCount val="4"/>
                <c:pt idx="0">
                  <c:v>Ψυχαγωγίας (15)</c:v>
                </c:pt>
                <c:pt idx="1">
                  <c:v>Εκπαίδευσης (9)</c:v>
                </c:pt>
                <c:pt idx="2">
                  <c:v>Ντοκιμαντέρ (12)</c:v>
                </c:pt>
                <c:pt idx="3">
                  <c:v>Ενημερωτικά (10)</c:v>
                </c:pt>
              </c:strCache>
            </c:strRef>
          </c:cat>
          <c:val>
            <c:numRef>
              <c:f>Φύλλο1!$B$211:$B$214</c:f>
              <c:numCache>
                <c:formatCode>General</c:formatCode>
                <c:ptCount val="4"/>
                <c:pt idx="0">
                  <c:v>15</c:v>
                </c:pt>
                <c:pt idx="1">
                  <c:v>9</c:v>
                </c:pt>
                <c:pt idx="2">
                  <c:v>12</c:v>
                </c:pt>
                <c:pt idx="3">
                  <c:v>10</c:v>
                </c:pt>
              </c:numCache>
            </c:numRef>
          </c:val>
        </c:ser>
        <c:dLbls>
          <c:showCatName val="1"/>
          <c:showPercent val="1"/>
        </c:dLbls>
        <c:firstSliceAng val="0"/>
      </c:pieChart>
    </c:plotArea>
    <c:plotVisOnly val="1"/>
    <c:dispBlanksAs val="zero"/>
  </c:chart>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Φύλλο1!$B$226</c:f>
              <c:strCache>
                <c:ptCount val="1"/>
                <c:pt idx="0">
                  <c:v>ΤΙ ΓΝΩΜΗ ΕΧΕΤΕ ΓΙΑ ΤΑ ΚΑΙΝΟΥΡΙΑ Μ.Μ.Ε; (ΔΙΑΔΙΚΤΥΟ)</c:v>
                </c:pt>
              </c:strCache>
            </c:strRef>
          </c:tx>
          <c:dLbls>
            <c:showCatName val="1"/>
            <c:showPercent val="1"/>
            <c:showLeaderLines val="1"/>
          </c:dLbls>
          <c:cat>
            <c:strRef>
              <c:f>Φύλλο1!$A$227:$A$230</c:f>
              <c:strCache>
                <c:ptCount val="4"/>
                <c:pt idx="0">
                  <c:v>Μ'αρέσει (23)</c:v>
                </c:pt>
                <c:pt idx="1">
                  <c:v>Δεν μ'αρέσει (2)</c:v>
                </c:pt>
                <c:pt idx="2">
                  <c:v>Δεν ασχολούμαι (4)</c:v>
                </c:pt>
                <c:pt idx="3">
                  <c:v>Χρησιμοποιώ σε καθημερινή βάση (19)</c:v>
                </c:pt>
              </c:strCache>
            </c:strRef>
          </c:cat>
          <c:val>
            <c:numRef>
              <c:f>Φύλλο1!$B$227:$B$230</c:f>
              <c:numCache>
                <c:formatCode>General</c:formatCode>
                <c:ptCount val="4"/>
                <c:pt idx="0">
                  <c:v>23</c:v>
                </c:pt>
                <c:pt idx="1">
                  <c:v>2</c:v>
                </c:pt>
                <c:pt idx="2">
                  <c:v>4</c:v>
                </c:pt>
                <c:pt idx="3">
                  <c:v>19</c:v>
                </c:pt>
              </c:numCache>
            </c:numRef>
          </c:val>
        </c:ser>
        <c:dLbls>
          <c:showCatName val="1"/>
          <c:showPercent val="1"/>
        </c:dLbls>
        <c:firstSliceAng val="0"/>
      </c:pieChart>
    </c:plotArea>
    <c:plotVisOnly val="1"/>
    <c:dispBlanksAs val="zero"/>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Φύλλο1!$B$30</c:f>
              <c:strCache>
                <c:ptCount val="1"/>
                <c:pt idx="0">
                  <c:v>ΠΟΣΗ ΩΡΑ ΚΑΘΕΣΤΕ ΣΤΟΝ ΥΠΟΛΟΓΙΣΤΗ;</c:v>
                </c:pt>
              </c:strCache>
            </c:strRef>
          </c:tx>
          <c:dLbls>
            <c:showCatName val="1"/>
            <c:showPercent val="1"/>
            <c:showLeaderLines val="1"/>
          </c:dLbls>
          <c:cat>
            <c:strRef>
              <c:f>Φύλλο1!$A$31:$A$34</c:f>
              <c:strCache>
                <c:ptCount val="4"/>
                <c:pt idx="0">
                  <c:v>Καθόλου (2)</c:v>
                </c:pt>
                <c:pt idx="1">
                  <c:v>1 ώρα (13)</c:v>
                </c:pt>
                <c:pt idx="2">
                  <c:v>2 ώρες (16)</c:v>
                </c:pt>
                <c:pt idx="3">
                  <c:v>Πάνω από 2 ώρες (20)</c:v>
                </c:pt>
              </c:strCache>
            </c:strRef>
          </c:cat>
          <c:val>
            <c:numRef>
              <c:f>Φύλλο1!$B$31:$B$34</c:f>
              <c:numCache>
                <c:formatCode>General</c:formatCode>
                <c:ptCount val="4"/>
                <c:pt idx="0">
                  <c:v>2</c:v>
                </c:pt>
                <c:pt idx="1">
                  <c:v>13</c:v>
                </c:pt>
                <c:pt idx="2">
                  <c:v>16</c:v>
                </c:pt>
                <c:pt idx="3">
                  <c:v>20</c:v>
                </c:pt>
              </c:numCache>
            </c:numRef>
          </c:val>
        </c:ser>
        <c:dLbls>
          <c:showCatName val="1"/>
          <c:showPercent val="1"/>
        </c:dLbls>
        <c:firstSliceAng val="0"/>
      </c:pieChart>
    </c:plotArea>
    <c:plotVisOnly val="1"/>
    <c:dispBlanksAs val="zero"/>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Φύλλο1!$B$47</c:f>
              <c:strCache>
                <c:ptCount val="1"/>
                <c:pt idx="0">
                  <c:v>ΒΛΕΠΕΤΕ ΜΟΝΟΣ ΤΗΛΕΟΡΑΣΗ 'Η ΜΕ ΠΑΡΕΑ;</c:v>
                </c:pt>
              </c:strCache>
            </c:strRef>
          </c:tx>
          <c:dLbls>
            <c:showCatName val="1"/>
            <c:showPercent val="1"/>
            <c:showLeaderLines val="1"/>
          </c:dLbls>
          <c:cat>
            <c:strRef>
              <c:f>Φύλλο1!$A$48:$A$50</c:f>
              <c:strCache>
                <c:ptCount val="3"/>
                <c:pt idx="0">
                  <c:v>Μόνος (18)</c:v>
                </c:pt>
                <c:pt idx="1">
                  <c:v>Με παρέα (13)</c:v>
                </c:pt>
                <c:pt idx="2">
                  <c:v>συνήθως με παρέα (19)</c:v>
                </c:pt>
              </c:strCache>
            </c:strRef>
          </c:cat>
          <c:val>
            <c:numRef>
              <c:f>Φύλλο1!$B$48:$B$50</c:f>
              <c:numCache>
                <c:formatCode>General</c:formatCode>
                <c:ptCount val="3"/>
                <c:pt idx="0">
                  <c:v>18</c:v>
                </c:pt>
                <c:pt idx="1">
                  <c:v>13</c:v>
                </c:pt>
                <c:pt idx="2">
                  <c:v>19</c:v>
                </c:pt>
              </c:numCache>
            </c:numRef>
          </c:val>
        </c:ser>
        <c:dLbls>
          <c:showCatName val="1"/>
          <c:showPercent val="1"/>
        </c:dLbls>
        <c:firstSliceAng val="0"/>
      </c:pieChart>
    </c:plotArea>
    <c:plotVisOnly val="1"/>
    <c:dispBlanksAs val="zero"/>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1"/>
          <c:order val="1"/>
          <c:tx>
            <c:strRef>
              <c:f>Φύλλο1!$B$60</c:f>
              <c:strCache>
                <c:ptCount val="1"/>
                <c:pt idx="0">
                  <c:v>ΤΙ ΠΡΟΤΙΜΑΤΕ ΝΑ ΒΛΕΠΕΤΕ ΣΤΗΝ ΤΗΛΕΟΡΑΣΗ;</c:v>
                </c:pt>
              </c:strCache>
            </c:strRef>
          </c:tx>
          <c:dLbls>
            <c:showCatName val="1"/>
            <c:showPercent val="1"/>
            <c:showLeaderLines val="1"/>
          </c:dLbls>
          <c:cat>
            <c:strRef>
              <c:f>Φύλλο1!$A$61:$A$64</c:f>
              <c:strCache>
                <c:ptCount val="4"/>
                <c:pt idx="0">
                  <c:v>Ειδήσεις (4)</c:v>
                </c:pt>
                <c:pt idx="1">
                  <c:v>Ψυχαγωγικές εκπομπές (38)</c:v>
                </c:pt>
                <c:pt idx="2">
                  <c:v>Ενημερωτικές εκπομπές (4)</c:v>
                </c:pt>
                <c:pt idx="3">
                  <c:v>Δεν βλέπω τηλεόραση (2)</c:v>
                </c:pt>
              </c:strCache>
            </c:strRef>
          </c:cat>
          <c:val>
            <c:numRef>
              <c:f>Φύλλο1!$B$61:$B$64</c:f>
              <c:numCache>
                <c:formatCode>General</c:formatCode>
                <c:ptCount val="4"/>
                <c:pt idx="0">
                  <c:v>4</c:v>
                </c:pt>
                <c:pt idx="1">
                  <c:v>38</c:v>
                </c:pt>
                <c:pt idx="2">
                  <c:v>4</c:v>
                </c:pt>
                <c:pt idx="3">
                  <c:v>2</c:v>
                </c:pt>
              </c:numCache>
            </c:numRef>
          </c:val>
        </c:ser>
        <c:ser>
          <c:idx val="2"/>
          <c:order val="2"/>
          <c:tx>
            <c:strRef>
              <c:f>Φύλλο1!$B$79</c:f>
              <c:strCache>
                <c:ptCount val="1"/>
                <c:pt idx="0">
                  <c:v>ΑΚΟΥΤΕ ΡΑΔΙΟΦΩΝΟ;</c:v>
                </c:pt>
              </c:strCache>
            </c:strRef>
          </c:tx>
          <c:dLbls>
            <c:showCatName val="1"/>
            <c:showPercent val="1"/>
            <c:showLeaderLines val="1"/>
          </c:dLbls>
          <c:cat>
            <c:strRef>
              <c:f>Φύλλο1!$A$80:$A$82</c:f>
              <c:strCache>
                <c:ptCount val="3"/>
                <c:pt idx="0">
                  <c:v>Ναι (21)</c:v>
                </c:pt>
                <c:pt idx="1">
                  <c:v>Όχι (11)</c:v>
                </c:pt>
                <c:pt idx="2">
                  <c:v>Μόνο στο αυτοκίνητο (18)</c:v>
                </c:pt>
              </c:strCache>
            </c:strRef>
          </c:cat>
          <c:val>
            <c:numRef>
              <c:f>Φύλλο1!$B$80:$B$82</c:f>
              <c:numCache>
                <c:formatCode>General</c:formatCode>
                <c:ptCount val="3"/>
                <c:pt idx="0">
                  <c:v>21</c:v>
                </c:pt>
                <c:pt idx="1">
                  <c:v>11</c:v>
                </c:pt>
                <c:pt idx="2">
                  <c:v>18</c:v>
                </c:pt>
              </c:numCache>
            </c:numRef>
          </c:val>
        </c:ser>
        <c:ser>
          <c:idx val="0"/>
          <c:order val="0"/>
          <c:tx>
            <c:strRef>
              <c:f>Φύλλο1!$B$79</c:f>
              <c:strCache>
                <c:ptCount val="1"/>
                <c:pt idx="0">
                  <c:v>ΑΚΟΥΤΕ ΡΑΔΙΟΦΩΝΟ;</c:v>
                </c:pt>
              </c:strCache>
            </c:strRef>
          </c:tx>
          <c:dLbls>
            <c:showCatName val="1"/>
            <c:showPercent val="1"/>
            <c:showLeaderLines val="1"/>
          </c:dLbls>
          <c:cat>
            <c:strRef>
              <c:f>Φύλλο1!$A$80:$A$82</c:f>
              <c:strCache>
                <c:ptCount val="3"/>
                <c:pt idx="0">
                  <c:v>Ναι (21)</c:v>
                </c:pt>
                <c:pt idx="1">
                  <c:v>Όχι (11)</c:v>
                </c:pt>
                <c:pt idx="2">
                  <c:v>Μόνο στο αυτοκίνητο (18)</c:v>
                </c:pt>
              </c:strCache>
            </c:strRef>
          </c:cat>
          <c:val>
            <c:numRef>
              <c:f>Φύλλο1!$B$80:$B$82</c:f>
              <c:numCache>
                <c:formatCode>General</c:formatCode>
                <c:ptCount val="3"/>
                <c:pt idx="0">
                  <c:v>21</c:v>
                </c:pt>
                <c:pt idx="1">
                  <c:v>11</c:v>
                </c:pt>
                <c:pt idx="2">
                  <c:v>18</c:v>
                </c:pt>
              </c:numCache>
            </c:numRef>
          </c:val>
        </c:ser>
        <c:dLbls>
          <c:showCatName val="1"/>
          <c:showPercent val="1"/>
        </c:dLbls>
        <c:firstSliceAng val="0"/>
      </c:pieChart>
    </c:plotArea>
    <c:plotVisOnly val="1"/>
    <c:dispBlanksAs val="zero"/>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Φύλλο1!$B$79</c:f>
              <c:strCache>
                <c:ptCount val="1"/>
                <c:pt idx="0">
                  <c:v>ΑΚΟΥΤΕ ΡΑΔΙΟΦΩΝΟ;</c:v>
                </c:pt>
              </c:strCache>
            </c:strRef>
          </c:tx>
          <c:dLbls>
            <c:showCatName val="1"/>
            <c:showPercent val="1"/>
            <c:showLeaderLines val="1"/>
          </c:dLbls>
          <c:cat>
            <c:strRef>
              <c:f>Φύλλο1!$A$80:$A$82</c:f>
              <c:strCache>
                <c:ptCount val="3"/>
                <c:pt idx="0">
                  <c:v>Ναι (21)</c:v>
                </c:pt>
                <c:pt idx="1">
                  <c:v>Όχι (11)</c:v>
                </c:pt>
                <c:pt idx="2">
                  <c:v>Μόνο στο αυτοκίνητο (18)</c:v>
                </c:pt>
              </c:strCache>
            </c:strRef>
          </c:cat>
          <c:val>
            <c:numRef>
              <c:f>Φύλλο1!$B$80:$B$82</c:f>
              <c:numCache>
                <c:formatCode>General</c:formatCode>
                <c:ptCount val="3"/>
                <c:pt idx="0">
                  <c:v>21</c:v>
                </c:pt>
                <c:pt idx="1">
                  <c:v>11</c:v>
                </c:pt>
                <c:pt idx="2">
                  <c:v>18</c:v>
                </c:pt>
              </c:numCache>
            </c:numRef>
          </c:val>
        </c:ser>
        <c:dLbls>
          <c:showCatName val="1"/>
          <c:showPercent val="1"/>
        </c:dLbls>
        <c:firstSliceAng val="0"/>
      </c:pieChart>
    </c:plotArea>
    <c:plotVisOnly val="1"/>
    <c:dispBlanksAs val="zero"/>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Φύλλο1!$B$95</c:f>
              <c:strCache>
                <c:ptCount val="1"/>
                <c:pt idx="0">
                  <c:v>ΠΟΙΟ ΜΕΣΟ ΜΑΖΙΚΗΣ ΕΝΗΜΕΡΩΣΗΣ ΠΡΟΤΙΜΑΤΕ;</c:v>
                </c:pt>
              </c:strCache>
            </c:strRef>
          </c:tx>
          <c:dLbls>
            <c:showPercent val="1"/>
            <c:showLeaderLines val="1"/>
          </c:dLbls>
          <c:cat>
            <c:strRef>
              <c:f>Φύλλο1!$A$96:$A$99</c:f>
              <c:strCache>
                <c:ptCount val="4"/>
                <c:pt idx="0">
                  <c:v>Τηλεόραση (15)</c:v>
                </c:pt>
                <c:pt idx="1">
                  <c:v>Διαδίκτυο (33)</c:v>
                </c:pt>
                <c:pt idx="2">
                  <c:v>Εφημερίδα (2)</c:v>
                </c:pt>
                <c:pt idx="3">
                  <c:v>Ραδιόφωνο (0)</c:v>
                </c:pt>
              </c:strCache>
            </c:strRef>
          </c:cat>
          <c:val>
            <c:numRef>
              <c:f>Φύλλο1!$B$96:$B$99</c:f>
              <c:numCache>
                <c:formatCode>General</c:formatCode>
                <c:ptCount val="4"/>
                <c:pt idx="0">
                  <c:v>15</c:v>
                </c:pt>
                <c:pt idx="1">
                  <c:v>33</c:v>
                </c:pt>
                <c:pt idx="2">
                  <c:v>2</c:v>
                </c:pt>
                <c:pt idx="3">
                  <c:v>0</c:v>
                </c:pt>
              </c:numCache>
            </c:numRef>
          </c:val>
        </c:ser>
        <c:dLbls>
          <c:showPercent val="1"/>
        </c:dLbls>
        <c:firstSliceAng val="0"/>
      </c:pieChart>
    </c:plotArea>
    <c:legend>
      <c:legendPos val="r"/>
      <c:layout/>
    </c:legend>
    <c:plotVisOnly val="1"/>
    <c:dispBlanksAs val="zero"/>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Φύλλο1!$B$113</c:f>
              <c:strCache>
                <c:ptCount val="1"/>
                <c:pt idx="0">
                  <c:v>ΠΟΙΟ Μ.Μ.Ε ΕΠΙΛΕΓΕΤΕ ΓΙΑ ΤΗΝ ΕΝΗΜΕΡΩΣΗ ΣΑΣ;</c:v>
                </c:pt>
              </c:strCache>
            </c:strRef>
          </c:tx>
          <c:dLbls>
            <c:showPercent val="1"/>
            <c:showLeaderLines val="1"/>
          </c:dLbls>
          <c:cat>
            <c:strRef>
              <c:f>Φύλλο1!$A$114:$A$117</c:f>
              <c:strCache>
                <c:ptCount val="4"/>
                <c:pt idx="0">
                  <c:v>Τηλεόραση (22)</c:v>
                </c:pt>
                <c:pt idx="1">
                  <c:v>Διαδίκτυο (27)</c:v>
                </c:pt>
                <c:pt idx="2">
                  <c:v>Εφημερίδα (1)</c:v>
                </c:pt>
                <c:pt idx="3">
                  <c:v>Ραδιόφωνο (0)</c:v>
                </c:pt>
              </c:strCache>
            </c:strRef>
          </c:cat>
          <c:val>
            <c:numRef>
              <c:f>Φύλλο1!$B$114:$B$117</c:f>
              <c:numCache>
                <c:formatCode>General</c:formatCode>
                <c:ptCount val="4"/>
                <c:pt idx="0">
                  <c:v>22</c:v>
                </c:pt>
                <c:pt idx="1">
                  <c:v>27</c:v>
                </c:pt>
                <c:pt idx="2">
                  <c:v>1</c:v>
                </c:pt>
                <c:pt idx="3">
                  <c:v>0</c:v>
                </c:pt>
              </c:numCache>
            </c:numRef>
          </c:val>
        </c:ser>
        <c:dLbls>
          <c:showPercent val="1"/>
        </c:dLbls>
        <c:firstSliceAng val="0"/>
      </c:pieChart>
    </c:plotArea>
    <c:legend>
      <c:legendPos val="r"/>
      <c:layout/>
    </c:legend>
    <c:plotVisOnly val="1"/>
    <c:dispBlanksAs val="zero"/>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Φύλλο1!$B$144</c:f>
              <c:strCache>
                <c:ptCount val="1"/>
                <c:pt idx="0">
                  <c:v>ΑΓΟΡΑΖΕΤΕ ΠΡΟΪΟΝΤΑ ΠΟΥ ΔΙΑΦΗΜΙΖΟΝΤΑΙ ΣΤΑ Μ.Μ.Ε;</c:v>
                </c:pt>
              </c:strCache>
            </c:strRef>
          </c:tx>
          <c:dLbls>
            <c:showCatName val="1"/>
            <c:showPercent val="1"/>
            <c:showLeaderLines val="1"/>
          </c:dLbls>
          <c:cat>
            <c:strRef>
              <c:f>Φύλλο1!$A$145:$A$148</c:f>
              <c:strCache>
                <c:ptCount val="4"/>
                <c:pt idx="0">
                  <c:v>Ναι (2)</c:v>
                </c:pt>
                <c:pt idx="1">
                  <c:v>Όχι (18)</c:v>
                </c:pt>
                <c:pt idx="2">
                  <c:v>Συχνά (4)</c:v>
                </c:pt>
                <c:pt idx="3">
                  <c:v>Σπάνια (24)</c:v>
                </c:pt>
              </c:strCache>
            </c:strRef>
          </c:cat>
          <c:val>
            <c:numRef>
              <c:f>Φύλλο1!$B$145:$B$148</c:f>
              <c:numCache>
                <c:formatCode>General</c:formatCode>
                <c:ptCount val="4"/>
                <c:pt idx="0">
                  <c:v>2</c:v>
                </c:pt>
                <c:pt idx="1">
                  <c:v>18</c:v>
                </c:pt>
                <c:pt idx="2">
                  <c:v>4</c:v>
                </c:pt>
                <c:pt idx="3">
                  <c:v>24</c:v>
                </c:pt>
              </c:numCache>
            </c:numRef>
          </c:val>
        </c:ser>
        <c:dLbls>
          <c:showCatName val="1"/>
          <c:showPercent val="1"/>
        </c:dLbls>
        <c:firstSliceAng val="0"/>
      </c:pieChart>
    </c:plotArea>
    <c:plotVisOnly val="1"/>
    <c:dispBlanksAs val="zero"/>
  </c:chart>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l-GR"/>
  <c:chart>
    <c:title>
      <c:layout/>
    </c:title>
    <c:plotArea>
      <c:layout/>
      <c:pieChart>
        <c:varyColors val="1"/>
        <c:ser>
          <c:idx val="0"/>
          <c:order val="0"/>
          <c:tx>
            <c:strRef>
              <c:f>Φύλλο1!$B$128</c:f>
              <c:strCache>
                <c:ptCount val="1"/>
                <c:pt idx="0">
                  <c:v>ΠΙΣΤΕΥΕΤΕ ΌΤΙ ΤΑ Μ.Μ.Ε ΕΠΙΡΕΑΖΟΥΝ ΑΡΝΗΤΙΚΑ ΤΗΝ ΖΩΗ ΜΑΣ;</c:v>
                </c:pt>
              </c:strCache>
            </c:strRef>
          </c:tx>
          <c:dLbls>
            <c:showPercent val="1"/>
            <c:showLeaderLines val="1"/>
          </c:dLbls>
          <c:cat>
            <c:strRef>
              <c:f>Φύλλο1!$A$129:$A$130</c:f>
              <c:strCache>
                <c:ptCount val="2"/>
                <c:pt idx="0">
                  <c:v>Ναι (35)</c:v>
                </c:pt>
                <c:pt idx="1">
                  <c:v>Όχι (15)</c:v>
                </c:pt>
              </c:strCache>
            </c:strRef>
          </c:cat>
          <c:val>
            <c:numRef>
              <c:f>Φύλλο1!$B$129:$B$130</c:f>
              <c:numCache>
                <c:formatCode>General</c:formatCode>
                <c:ptCount val="2"/>
                <c:pt idx="0">
                  <c:v>35</c:v>
                </c:pt>
                <c:pt idx="1">
                  <c:v>15</c:v>
                </c:pt>
              </c:numCache>
            </c:numRef>
          </c:val>
        </c:ser>
        <c:dLbls>
          <c:showPercent val="1"/>
        </c:dLbls>
        <c:firstSliceAng val="0"/>
      </c:pieChart>
    </c:plotArea>
    <c:legend>
      <c:legendPos val="r"/>
      <c:layout/>
    </c:legend>
    <c:plotVisOnly val="1"/>
    <c:dispBlanksAs val="zero"/>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02FE0E-1D34-4445-BA58-969141C7A303}" type="datetimeFigureOut">
              <a:rPr lang="el-GR" smtClean="0"/>
              <a:t>15/4/2013</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B4D785-50C6-48CA-95B6-F8CE18A8AC3E}" type="slidenum">
              <a:rPr lang="el-GR" smtClean="0"/>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72B4D785-50C6-48CA-95B6-F8CE18A8AC3E}" type="slidenum">
              <a:rPr lang="el-GR" smtClean="0"/>
              <a:t>1</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72B4D785-50C6-48CA-95B6-F8CE18A8AC3E}" type="slidenum">
              <a:rPr lang="el-GR" smtClean="0"/>
              <a:t>2</a:t>
            </a:fld>
            <a:endParaRPr lang="el-G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72B4D785-50C6-48CA-95B6-F8CE18A8AC3E}" type="slidenum">
              <a:rPr lang="el-GR" smtClean="0"/>
              <a:t>3</a:t>
            </a:fld>
            <a:endParaRPr lang="el-G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72B4D785-50C6-48CA-95B6-F8CE18A8AC3E}" type="slidenum">
              <a:rPr lang="el-GR" smtClean="0"/>
              <a:t>4</a:t>
            </a:fld>
            <a:endParaRPr lang="el-G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72B4D785-50C6-48CA-95B6-F8CE18A8AC3E}" type="slidenum">
              <a:rPr lang="el-GR" smtClean="0"/>
              <a:t>5</a:t>
            </a:fld>
            <a:endParaRPr lang="el-G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72B4D785-50C6-48CA-95B6-F8CE18A8AC3E}" type="slidenum">
              <a:rPr lang="el-GR" smtClean="0"/>
              <a:t>6</a:t>
            </a:fld>
            <a:endParaRPr lang="el-G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72B4D785-50C6-48CA-95B6-F8CE18A8AC3E}" type="slidenum">
              <a:rPr lang="el-GR" smtClean="0"/>
              <a:t>7</a:t>
            </a:fld>
            <a:endParaRPr lang="el-G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72B4D785-50C6-48CA-95B6-F8CE18A8AC3E}" type="slidenum">
              <a:rPr lang="el-GR" smtClean="0"/>
              <a:t>8</a:t>
            </a:fld>
            <a:endParaRPr lang="el-G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fld id="{72B4D785-50C6-48CA-95B6-F8CE18A8AC3E}" type="slidenum">
              <a:rPr lang="el-GR" smtClean="0"/>
              <a:t>9</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Ref idx="1002">
        <a:schemeClr val="bg2"/>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7 - Ελεύθερη σχεδίαση"/>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 Τίτλος"/>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l-GR" smtClean="0"/>
              <a:t>Kλικ για επεξεργασία του τίτλου</a:t>
            </a:r>
            <a:endParaRPr kumimoji="0" lang="en-US"/>
          </a:p>
        </p:txBody>
      </p:sp>
      <p:sp>
        <p:nvSpPr>
          <p:cNvPr id="17" name="16 - Υπότιτλος"/>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30" name="29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19" name="18 - Θέση υποσέλιδου"/>
          <p:cNvSpPr>
            <a:spLocks noGrp="1"/>
          </p:cNvSpPr>
          <p:nvPr>
            <p:ph type="ftr" sz="quarter" idx="11"/>
          </p:nvPr>
        </p:nvSpPr>
        <p:spPr/>
        <p:txBody>
          <a:bodyPr/>
          <a:lstStyle/>
          <a:p>
            <a:endParaRPr lang="el-GR"/>
          </a:p>
        </p:txBody>
      </p:sp>
      <p:sp>
        <p:nvSpPr>
          <p:cNvPr id="27" name="26 - Θέση αριθμού διαφάνειας"/>
          <p:cNvSpPr>
            <a:spLocks noGrp="1"/>
          </p:cNvSpPr>
          <p:nvPr>
            <p:ph type="sldNum" sz="quarter" idx="12"/>
          </p:nvPr>
        </p:nvSpPr>
        <p:spPr/>
        <p:txBody>
          <a:bodyPr/>
          <a:lstStyle/>
          <a:p>
            <a:fld id="{5A95B9E3-8901-43C5-9A4B-E7C9B9DDC6E3}" type="slidenum">
              <a:rPr lang="el-GR" smtClean="0"/>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5A95B9E3-8901-43C5-9A4B-E7C9B9DDC6E3}" type="slidenum">
              <a:rPr lang="el-GR" smtClean="0"/>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5A95B9E3-8901-43C5-9A4B-E7C9B9DDC6E3}" type="slidenum">
              <a:rPr lang="el-GR" smtClean="0"/>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lgn="l">
              <a:defRPr/>
            </a:lvl1p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5A95B9E3-8901-43C5-9A4B-E7C9B9DDC6E3}" type="slidenum">
              <a:rPr lang="el-GR" smtClean="0"/>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8 - Ελεύθερη σχεδίαση"/>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1 - Τίτλος"/>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5A95B9E3-8901-43C5-9A4B-E7C9B9DDC6E3}" type="slidenum">
              <a:rPr lang="el-GR" smtClean="0"/>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7467600" cy="1143000"/>
          </a:xfrm>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5A95B9E3-8901-43C5-9A4B-E7C9B9DDC6E3}" type="slidenum">
              <a:rPr lang="el-GR" smtClean="0"/>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8229600" cy="1143000"/>
          </a:xfrm>
        </p:spPr>
        <p:txBody>
          <a:bodyPr anchor="ctr"/>
          <a:lstStyle>
            <a:lvl1pPr>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5A95B9E3-8901-43C5-9A4B-E7C9B9DDC6E3}" type="slidenum">
              <a:rPr lang="el-GR" smtClean="0"/>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320"/>
            <a:ext cx="7470648" cy="1143000"/>
          </a:xfrm>
        </p:spPr>
        <p:txBody>
          <a:bodyPr anchor="ctr"/>
          <a:lstStyle>
            <a:lvl1pPr algn="l">
              <a:defRPr sz="4600"/>
            </a:lvl1pPr>
          </a:lstStyle>
          <a:p>
            <a:r>
              <a:rPr kumimoji="0" lang="el-GR" smtClean="0"/>
              <a:t>Kλικ για επεξεργασία του τίτλου</a:t>
            </a:r>
            <a:endParaRPr kumimoji="0" lang="en-US"/>
          </a:p>
        </p:txBody>
      </p:sp>
      <p:sp>
        <p:nvSpPr>
          <p:cNvPr id="7" name="6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8" name="7 - Θέση αριθμού διαφάνειας"/>
          <p:cNvSpPr>
            <a:spLocks noGrp="1"/>
          </p:cNvSpPr>
          <p:nvPr>
            <p:ph type="sldNum" sz="quarter" idx="11"/>
          </p:nvPr>
        </p:nvSpPr>
        <p:spPr/>
        <p:txBody>
          <a:bodyPr/>
          <a:lstStyle/>
          <a:p>
            <a:fld id="{5A95B9E3-8901-43C5-9A4B-E7C9B9DDC6E3}" type="slidenum">
              <a:rPr lang="el-GR" smtClean="0"/>
              <a:t>‹#›</a:t>
            </a:fld>
            <a:endParaRPr lang="el-GR"/>
          </a:p>
        </p:txBody>
      </p:sp>
      <p:sp>
        <p:nvSpPr>
          <p:cNvPr id="9" name="8 - Θέση υποσέλιδου"/>
          <p:cNvSpPr>
            <a:spLocks noGrp="1"/>
          </p:cNvSpPr>
          <p:nvPr>
            <p:ph type="ftr" sz="quarter" idx="12"/>
          </p:nvPr>
        </p:nvSpPr>
        <p:spPr/>
        <p:txBody>
          <a:bodyPr/>
          <a:lstStyle/>
          <a:p>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5A95B9E3-8901-43C5-9A4B-E7C9B9DDC6E3}" type="slidenum">
              <a:rPr lang="el-GR" smtClean="0"/>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C835390B-C47D-4A73-8A2E-A331E8D64F99}" type="datetimeFigureOut">
              <a:rPr lang="el-GR" smtClean="0"/>
              <a:t>15/4/2013</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a:xfrm>
            <a:off x="8156448" y="6422064"/>
            <a:ext cx="762000" cy="365125"/>
          </a:xfrm>
        </p:spPr>
        <p:txBody>
          <a:bodyPr/>
          <a:lstStyle/>
          <a:p>
            <a:fld id="{5A95B9E3-8901-43C5-9A4B-E7C9B9DDC6E3}" type="slidenum">
              <a:rPr lang="el-GR" smtClean="0"/>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l-GR" smtClean="0"/>
              <a:t>Kλικ για επεξεργασία του τίτλου</a:t>
            </a:r>
            <a:endParaRPr kumimoji="0" lang="en-US"/>
          </a:p>
        </p:txBody>
      </p:sp>
      <p:sp>
        <p:nvSpPr>
          <p:cNvPr id="3" name="2 - Θέση εικόνας"/>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4" name="3 - Θέση κειμένου"/>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a:xfrm>
            <a:off x="457200" y="6422064"/>
            <a:ext cx="2133600" cy="365125"/>
          </a:xfrm>
        </p:spPr>
        <p:txBody>
          <a:bodyPr/>
          <a:lstStyle/>
          <a:p>
            <a:fld id="{C835390B-C47D-4A73-8A2E-A331E8D64F99}" type="datetimeFigureOut">
              <a:rPr lang="el-GR" smtClean="0"/>
              <a:t>15/4/2013</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5A95B9E3-8901-43C5-9A4B-E7C9B9DDC6E3}" type="slidenum">
              <a:rPr lang="el-GR" smtClean="0"/>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11 - Ελεύθερη σχεδίαση"/>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15 - Ελεύθερη σχεδίαση"/>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 Θέση τίτλου"/>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l-GR" smtClean="0"/>
              <a:t>Kλικ για επεξεργασία του τίτλου</a:t>
            </a:r>
            <a:endParaRPr kumimoji="0" lang="en-US"/>
          </a:p>
        </p:txBody>
      </p:sp>
      <p:sp>
        <p:nvSpPr>
          <p:cNvPr id="30" name="29 - Θέση κειμένου"/>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0" name="9 - Θέση ημερομηνίας"/>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C835390B-C47D-4A73-8A2E-A331E8D64F99}" type="datetimeFigureOut">
              <a:rPr lang="el-GR" smtClean="0"/>
              <a:t>15/4/2013</a:t>
            </a:fld>
            <a:endParaRPr lang="el-GR"/>
          </a:p>
        </p:txBody>
      </p:sp>
      <p:sp>
        <p:nvSpPr>
          <p:cNvPr id="22" name="21 - Θέση υποσέλιδου"/>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l-GR"/>
          </a:p>
        </p:txBody>
      </p:sp>
      <p:sp>
        <p:nvSpPr>
          <p:cNvPr id="18" name="17 - Θέση αριθμού διαφάνειας"/>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5A95B9E3-8901-43C5-9A4B-E7C9B9DDC6E3}" type="slidenum">
              <a:rPr lang="el-GR" smtClean="0"/>
              <a:t>‹#›</a:t>
            </a:fld>
            <a:endParaRPr lang="el-G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chart" Target="../charts/chart5.xml"/><Relationship Id="rId7"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chart" Target="../charts/chart14.xml"/><Relationship Id="rId5" Type="http://schemas.openxmlformats.org/officeDocument/2006/relationships/chart" Target="../charts/chart13.xml"/><Relationship Id="rId4" Type="http://schemas.openxmlformats.org/officeDocument/2006/relationships/chart" Target="../charts/char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11560" y="260648"/>
            <a:ext cx="7772400" cy="1470025"/>
          </a:xfrm>
        </p:spPr>
        <p:txBody>
          <a:bodyPr>
            <a:normAutofit fontScale="90000"/>
          </a:bodyPr>
          <a:lstStyle/>
          <a:p>
            <a:r>
              <a:rPr lang="el-GR" sz="6000" dirty="0" smtClean="0"/>
              <a:t>Μ.Μ.Ε</a:t>
            </a:r>
            <a:r>
              <a:rPr lang="el-GR" dirty="0" smtClean="0"/>
              <a:t/>
            </a:r>
            <a:br>
              <a:rPr lang="el-GR" dirty="0" smtClean="0"/>
            </a:br>
            <a:endParaRPr lang="el-GR" dirty="0"/>
          </a:p>
        </p:txBody>
      </p:sp>
      <p:sp>
        <p:nvSpPr>
          <p:cNvPr id="3" name="2 - Υπότιτλος"/>
          <p:cNvSpPr>
            <a:spLocks noGrp="1"/>
          </p:cNvSpPr>
          <p:nvPr>
            <p:ph type="subTitle" idx="1"/>
          </p:nvPr>
        </p:nvSpPr>
        <p:spPr>
          <a:xfrm>
            <a:off x="611560" y="1628800"/>
            <a:ext cx="7772400" cy="4010000"/>
          </a:xfrm>
        </p:spPr>
        <p:txBody>
          <a:bodyPr/>
          <a:lstStyle/>
          <a:p>
            <a:pPr>
              <a:buFont typeface="Arial" pitchFamily="34" charset="0"/>
              <a:buChar char="•"/>
            </a:pPr>
            <a:r>
              <a:rPr lang="el-GR" dirty="0" smtClean="0">
                <a:solidFill>
                  <a:schemeClr val="tx1"/>
                </a:solidFill>
              </a:rPr>
              <a:t>Ο ΡΟΛΟΣ ΤΟΥΣ </a:t>
            </a:r>
          </a:p>
          <a:p>
            <a:pPr>
              <a:buFont typeface="Arial" pitchFamily="34" charset="0"/>
              <a:buChar char="•"/>
            </a:pPr>
            <a:r>
              <a:rPr lang="el-GR" dirty="0" smtClean="0">
                <a:solidFill>
                  <a:schemeClr val="tx1"/>
                </a:solidFill>
              </a:rPr>
              <a:t>ΤΑ ΕΠΑΓΓΕΛΜΑΤΑ </a:t>
            </a:r>
          </a:p>
          <a:p>
            <a:pPr>
              <a:buFont typeface="Arial" pitchFamily="34" charset="0"/>
              <a:buChar char="•"/>
            </a:pPr>
            <a:r>
              <a:rPr lang="el-GR" dirty="0" smtClean="0">
                <a:solidFill>
                  <a:schemeClr val="tx1"/>
                </a:solidFill>
              </a:rPr>
              <a:t>ΕΡΩΤΗΜΑΤΟΛΟΓΙΟ</a:t>
            </a:r>
          </a:p>
          <a:p>
            <a:pPr>
              <a:buFont typeface="Arial" pitchFamily="34" charset="0"/>
              <a:buChar char="•"/>
            </a:pPr>
            <a:r>
              <a:rPr lang="el-GR" dirty="0" smtClean="0"/>
              <a:t>ΠΕΙΡΑΤΕΙΑ ΛΟΓΙΣΜΙΚΟΥ</a:t>
            </a:r>
          </a:p>
          <a:p>
            <a:pPr>
              <a:buFont typeface="Arial" pitchFamily="34" charset="0"/>
              <a:buChar char="•"/>
            </a:pPr>
            <a:endParaRPr lang="el-GR" dirty="0">
              <a:solidFill>
                <a:schemeClr val="tx1"/>
              </a:solidFill>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dirty="0" smtClean="0"/>
              <a:t>ΡΟΛΟΣ</a:t>
            </a:r>
            <a:endParaRPr lang="el-GR" dirty="0"/>
          </a:p>
        </p:txBody>
      </p:sp>
      <p:sp>
        <p:nvSpPr>
          <p:cNvPr id="3" name="2 - Θέση περιεχομένου"/>
          <p:cNvSpPr>
            <a:spLocks noGrp="1"/>
          </p:cNvSpPr>
          <p:nvPr>
            <p:ph idx="1"/>
          </p:nvPr>
        </p:nvSpPr>
        <p:spPr>
          <a:xfrm>
            <a:off x="251520" y="1268760"/>
            <a:ext cx="8496944" cy="5328592"/>
          </a:xfrm>
        </p:spPr>
        <p:txBody>
          <a:bodyPr>
            <a:normAutofit fontScale="77500" lnSpcReduction="20000"/>
          </a:bodyPr>
          <a:lstStyle/>
          <a:p>
            <a:r>
              <a:rPr lang="el-GR" dirty="0" smtClean="0"/>
              <a:t>Στην εποχή μας τα Μ.Μ.Ε έχουν παρουσιάσει σημαντική τεχνολογική ανάπτυξη. Τα Μ.Μ.Ε έχουν φτάσει σε σημείο όλοι να ασχολούνται μαζί τους με αποτέλεσμα να είναι μέσα στα εκπληκτικότερα επιτεύγματα. Πρέπει να ομολογήσουμε πως είναι ένας καθοριστικός παράγοντας στην ζωή του σύγχρονου ανθρώπου και αυτό γιατί τον βοηθάει κάποιες φορές στην διαμόρφωση της προσωπικότητας του.</a:t>
            </a:r>
          </a:p>
          <a:p>
            <a:r>
              <a:rPr lang="el-GR" dirty="0" smtClean="0"/>
              <a:t>Σήμερα είναι ένα σύνολο ειδησεογραφικών μέσων που απευθύνονται στην σύγχρονη κοινωνία και αυτό γιατί γνωστοποιούν στα ευρύτερα στρώματα όλα τα γεγονότα της δημόσιας ζωής.</a:t>
            </a:r>
          </a:p>
          <a:p>
            <a:r>
              <a:rPr lang="el-GR" dirty="0" smtClean="0"/>
              <a:t>Τα Μ.Μ.Ε είναι όργανα ενημέρωσης και πληροφόρησης των πολιτών, βοηθούν στη γνώση και την ενίσχυση του διαλόγου, την διάπλαση της προσωπικότητας και της υπευθυνότητας. Ακόμη έχουν την δυνατότητα να προωθούν πολιτισμούς και τέχνες άλλων λαών.</a:t>
            </a:r>
          </a:p>
          <a:p>
            <a:endParaRPr lang="el-G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395536" y="260648"/>
            <a:ext cx="8424936" cy="6264696"/>
          </a:xfrm>
        </p:spPr>
        <p:txBody>
          <a:bodyPr>
            <a:normAutofit fontScale="62500" lnSpcReduction="20000"/>
          </a:bodyPr>
          <a:lstStyle/>
          <a:p>
            <a:pPr>
              <a:buNone/>
            </a:pPr>
            <a:r>
              <a:rPr lang="el-GR" b="1" dirty="0" smtClean="0"/>
              <a:t>	Από </a:t>
            </a:r>
            <a:r>
              <a:rPr lang="el-GR" b="1" dirty="0" smtClean="0"/>
              <a:t>την άλλη πλευρά τα ΜΜΕ έχουν και αρνητικά στοιχεία</a:t>
            </a:r>
            <a:r>
              <a:rPr lang="el-GR" b="1" dirty="0" smtClean="0"/>
              <a:t>,</a:t>
            </a:r>
          </a:p>
          <a:p>
            <a:pPr>
              <a:buNone/>
            </a:pPr>
            <a:r>
              <a:rPr lang="el-GR" b="1" dirty="0" smtClean="0"/>
              <a:t>	 </a:t>
            </a:r>
            <a:r>
              <a:rPr lang="el-GR" b="1" dirty="0" smtClean="0"/>
              <a:t>όπως: </a:t>
            </a:r>
            <a:endParaRPr lang="el-GR" dirty="0" smtClean="0"/>
          </a:p>
          <a:p>
            <a:pPr>
              <a:buNone/>
            </a:pPr>
            <a:r>
              <a:rPr lang="el-GR" dirty="0" smtClean="0"/>
              <a:t> </a:t>
            </a:r>
          </a:p>
          <a:p>
            <a:r>
              <a:rPr lang="el-GR" b="1" dirty="0" smtClean="0"/>
              <a:t>α) Είναι πολλές φορές ο «παραμορφωτικός καθρέφτης» της πραγματικότητας.</a:t>
            </a:r>
            <a:endParaRPr lang="el-GR" dirty="0" smtClean="0"/>
          </a:p>
          <a:p>
            <a:r>
              <a:rPr lang="el-GR" b="1" dirty="0" smtClean="0"/>
              <a:t>β) Λειτουργούν ως όχημα άσκησης προπαγάνδας, ως μέσα ελέγχου συνειδήσεων με τα πρότυπα που προβάλλουν. Για παράδειγμα, με την προβολή της βίας και του εύκολου κέρδους έναντι του είναι.</a:t>
            </a:r>
            <a:endParaRPr lang="el-GR" dirty="0" smtClean="0"/>
          </a:p>
          <a:p>
            <a:r>
              <a:rPr lang="el-GR" b="1" dirty="0" smtClean="0"/>
              <a:t>γ) Καλλιεργούν τον καταναλωτισμό.</a:t>
            </a:r>
            <a:endParaRPr lang="el-GR" dirty="0" smtClean="0"/>
          </a:p>
          <a:p>
            <a:r>
              <a:rPr lang="el-GR" b="1" dirty="0" smtClean="0"/>
              <a:t>δ) Πολλές φορές, όχι μόνο δεν τηρούν τους κανόνες δεοντολογίας, αλλά καταπατούν και τους νόμους. Παραβιάζουν έτσι αρκετές φορές τα δικαιώματα του ανθρώπου, όπως σε περιπτώσεις που θίγεται η προσωπικότητα, η τιμή και η ιδιωτική ζωή κάποιων ατόμων, με τη δημοσιοποίηση ευαίσθητων προσωπικών δεδομένων χωρίς την συγκατάθεση τους.</a:t>
            </a:r>
            <a:endParaRPr lang="el-GR" dirty="0" smtClean="0"/>
          </a:p>
          <a:p>
            <a:pPr>
              <a:buNone/>
            </a:pPr>
            <a:r>
              <a:rPr lang="el-GR" dirty="0" smtClean="0"/>
              <a:t>	</a:t>
            </a:r>
            <a:r>
              <a:rPr lang="el-GR" dirty="0" smtClean="0"/>
              <a:t> </a:t>
            </a:r>
            <a:r>
              <a:rPr lang="el-GR" b="1" dirty="0" smtClean="0"/>
              <a:t>Το </a:t>
            </a:r>
            <a:r>
              <a:rPr lang="el-GR" b="1" dirty="0" smtClean="0"/>
              <a:t>ζητούμενο είναι τα ΜΜΕ να αποτελέσουν έναν μοχλό ανάπτυξης της κριτικής μας σκέψης.  Επιβάλλεται να μάθουμε να διαβάζουμε κριτικά τα ΜΜΕ, ακόμη και την πιο μικρή λεπτομέρεια που κρύβεται πίσω από τον ήχο, το κείμενο, την εικόνα. Ο περιορισμός των αρνητικών και η ενίσχυση των θετικών επιδράσεων είναι η πρώτη ενεργεία που ίσως αφορά όλους. Προς αυτή την κατεύθυνση στοχεύει η εκπαίδευση του κοινού να μάθει να βλέπει, να ακούει, να πάψει να είναι παθητικός δέκτης, αλλά ένας μέτοχος της επικοινωνίας σε εγρήγορση. </a:t>
            </a:r>
            <a:endParaRPr lang="el-GR" dirty="0" smtClean="0"/>
          </a:p>
          <a:p>
            <a:endParaRPr lang="el-G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179512" y="332656"/>
            <a:ext cx="8712968" cy="6336704"/>
          </a:xfrm>
        </p:spPr>
        <p:txBody>
          <a:bodyPr>
            <a:normAutofit fontScale="62500" lnSpcReduction="20000"/>
          </a:bodyPr>
          <a:lstStyle/>
          <a:p>
            <a:r>
              <a:rPr lang="el-GR" dirty="0" smtClean="0"/>
              <a:t>Η </a:t>
            </a:r>
            <a:r>
              <a:rPr lang="el-GR" b="1" dirty="0" smtClean="0"/>
              <a:t>ορθή λειτουργία</a:t>
            </a:r>
            <a:r>
              <a:rPr lang="el-GR" dirty="0" smtClean="0"/>
              <a:t> προϋποθέτει τα εξής:</a:t>
            </a:r>
            <a:br>
              <a:rPr lang="el-GR" dirty="0" smtClean="0"/>
            </a:br>
            <a:endParaRPr lang="el-GR" dirty="0" smtClean="0"/>
          </a:p>
          <a:p>
            <a:r>
              <a:rPr lang="el-GR" b="1" dirty="0" smtClean="0"/>
              <a:t>α</a:t>
            </a:r>
            <a:r>
              <a:rPr lang="el-GR" b="1" dirty="0" smtClean="0"/>
              <a:t>) τη λειτουργία δημοκρατικού πολιτεύματος , που κατοχυρώνει την ελευθερία του τύπου, της έκφρασης και τα υποστηρίζει</a:t>
            </a:r>
            <a:r>
              <a:rPr lang="el-GR" dirty="0" smtClean="0"/>
              <a:t>, αφού με αυτά εξασφαλίζεται και η συμμετοχή όλων των κοινωνικών φορέων στη διαμόρφωση της σωστής και αντικειμενικής πληροφόρησης ή και της κριτικής (τη διαμόρφωση της κοινής γνώμης θετική ή αρνητικής</a:t>
            </a:r>
            <a:r>
              <a:rPr lang="el-GR" dirty="0" smtClean="0"/>
              <a:t>).</a:t>
            </a:r>
          </a:p>
          <a:p>
            <a:r>
              <a:rPr lang="el-GR" b="1" dirty="0" smtClean="0"/>
              <a:t>β</a:t>
            </a:r>
            <a:r>
              <a:rPr lang="el-GR" b="1" dirty="0" smtClean="0"/>
              <a:t>) τη σφαιρική, ολόπλευρη, ποιοτική και αντικειμενική ενημέρωση του </a:t>
            </a:r>
            <a:r>
              <a:rPr lang="el-GR" b="1" dirty="0" smtClean="0"/>
              <a:t>κοινού.</a:t>
            </a:r>
            <a:endParaRPr lang="el-GR" dirty="0" smtClean="0"/>
          </a:p>
          <a:p>
            <a:r>
              <a:rPr lang="el-GR" b="1" dirty="0" smtClean="0"/>
              <a:t>γ</a:t>
            </a:r>
            <a:r>
              <a:rPr lang="el-GR" b="1" dirty="0" smtClean="0"/>
              <a:t>) ποιοτικά και όχι μόνο εμπορικά κριτήρια στην επιλογή των </a:t>
            </a:r>
            <a:r>
              <a:rPr lang="el-GR" b="1" dirty="0" smtClean="0"/>
              <a:t>θεμάτων.</a:t>
            </a:r>
          </a:p>
          <a:p>
            <a:r>
              <a:rPr lang="el-GR" b="1" dirty="0" smtClean="0"/>
              <a:t>δ</a:t>
            </a:r>
            <a:r>
              <a:rPr lang="el-GR" b="1" dirty="0" smtClean="0"/>
              <a:t>) προβολή θεμάτων, ειδήσεων και εκδηλώσεων που δεν προσβάλλουν το δημόσιο αίσθημα</a:t>
            </a:r>
            <a:r>
              <a:rPr lang="el-GR" dirty="0" smtClean="0"/>
              <a:t>.</a:t>
            </a:r>
            <a:br>
              <a:rPr lang="el-GR" dirty="0" smtClean="0"/>
            </a:br>
            <a:r>
              <a:rPr lang="el-GR" b="1" dirty="0" smtClean="0"/>
              <a:t>ε</a:t>
            </a:r>
            <a:r>
              <a:rPr lang="el-GR" b="1" dirty="0" smtClean="0"/>
              <a:t>) την έγκυρη και έγκαιρη πληροφόρηση του </a:t>
            </a:r>
            <a:r>
              <a:rPr lang="el-GR" b="1" dirty="0" smtClean="0"/>
              <a:t>κοινού.</a:t>
            </a:r>
          </a:p>
          <a:p>
            <a:r>
              <a:rPr lang="el-GR" b="1" dirty="0" smtClean="0"/>
              <a:t>στ</a:t>
            </a:r>
            <a:r>
              <a:rPr lang="el-GR" b="1" dirty="0" smtClean="0"/>
              <a:t>) το ήθος, την πνευματική δραστηριότητα, τη συνειδητοποίηση των ευθυνών των λειτουργών των μέσων μαζικής </a:t>
            </a:r>
            <a:r>
              <a:rPr lang="el-GR" b="1" dirty="0" smtClean="0"/>
              <a:t>ενημέρωσης.</a:t>
            </a:r>
          </a:p>
          <a:p>
            <a:r>
              <a:rPr lang="el-GR" b="1" dirty="0" smtClean="0"/>
              <a:t>ζ</a:t>
            </a:r>
            <a:r>
              <a:rPr lang="el-GR" b="1" dirty="0" smtClean="0"/>
              <a:t>) την κριτική στάση του ίδιου του αποδέκτη</a:t>
            </a:r>
            <a:r>
              <a:rPr lang="el-GR" dirty="0" smtClean="0"/>
              <a:t>, που εξαρτάται φυσικά από την πνευματική του καλλιέργεια και τα πνευματικά του ερεθίσματα.</a:t>
            </a:r>
            <a:br>
              <a:rPr lang="el-GR" dirty="0" smtClean="0"/>
            </a:br>
            <a:r>
              <a:rPr lang="el-GR" b="1" dirty="0" smtClean="0"/>
              <a:t>η) την αξιολόγηση, τον έλεγχο και τη λογική επεξεργασία των μηνυμάτων από τον </a:t>
            </a:r>
            <a:r>
              <a:rPr lang="el-GR" b="1" dirty="0" smtClean="0"/>
              <a:t>αποδέκτη.</a:t>
            </a:r>
          </a:p>
          <a:p>
            <a:r>
              <a:rPr lang="el-GR" b="1" dirty="0" smtClean="0"/>
              <a:t>θ</a:t>
            </a:r>
            <a:r>
              <a:rPr lang="el-GR" b="1" dirty="0" smtClean="0"/>
              <a:t>) τη σωστή αποκωδικοποίηση των μηνυμάτων</a:t>
            </a:r>
            <a:r>
              <a:rPr lang="el-GR" dirty="0" smtClean="0"/>
              <a:t>, που οφείλεται τόσο στην παιδεία, όσο και την απαλλαγή από φανατισμό ή προκατάληψη του αποδέκτη.</a:t>
            </a:r>
            <a:br>
              <a:rPr lang="el-GR" dirty="0" smtClean="0"/>
            </a:br>
            <a:endParaRPr lang="el-G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ΠΕΙΡΑΤΕΙΑ ΛΟΓΙΣΜΙΚΟΥ	</a:t>
            </a:r>
            <a:endParaRPr lang="el-GR" dirty="0"/>
          </a:p>
        </p:txBody>
      </p:sp>
      <p:sp>
        <p:nvSpPr>
          <p:cNvPr id="7" name="6 - Θέση περιεχομένου"/>
          <p:cNvSpPr>
            <a:spLocks noGrp="1"/>
          </p:cNvSpPr>
          <p:nvPr>
            <p:ph idx="1"/>
          </p:nvPr>
        </p:nvSpPr>
        <p:spPr>
          <a:xfrm>
            <a:off x="251520" y="1268760"/>
            <a:ext cx="8568952" cy="5400600"/>
          </a:xfrm>
        </p:spPr>
        <p:txBody>
          <a:bodyPr>
            <a:normAutofit fontScale="77500" lnSpcReduction="20000"/>
          </a:bodyPr>
          <a:lstStyle/>
          <a:p>
            <a:r>
              <a:rPr lang="el-GR" sz="2100" dirty="0" smtClean="0"/>
              <a:t>Πειρατεία λογισμικού ένα φαινόμενο που έχει απασχολήσει αρκετά τη διεθνή κοινότητα τα τελευταία χρόνια κυρίως λόγω των οικονομικών της επιπτώσεων. Πρόκειται για ένα θέμα ή καλύτερα για ένα πειρασμό με τον οποίο έχουμε βρεθεί αντιμέτωποι όλοι μας. Επομένως ο ορισμός που δίνει για τη πειρατεία λογισμικού έχει ιδιαίτερη αξία και είναι ο εξής</a:t>
            </a:r>
            <a:r>
              <a:rPr lang="el-GR" sz="2100" dirty="0" smtClean="0"/>
              <a:t>:</a:t>
            </a:r>
          </a:p>
          <a:p>
            <a:r>
              <a:rPr lang="el-GR" sz="2100" b="1" i="1" dirty="0" smtClean="0"/>
              <a:t>“</a:t>
            </a:r>
            <a:r>
              <a:rPr lang="el-GR" sz="2100" b="1" i="1" dirty="0" smtClean="0"/>
              <a:t>Ως πειρατεία λογισμικού ορίζεται η μη εξουσιοδοτημένη αντιγραφή ή διανομή λογισμικού, η οποία πραγματοποιείται με την λήψη, αντιγραφή, κοινή χρήση, πώληση ή εγκατάσταση πολλαπλών αντιγράφων σε προσωπικούς ή εταιρικούς υπολογιστές. Αυτό που οι περισσότεροι δεν κατανοούν όταν αγοράζουν λογισμικό, είναι ότι στην πραγματικότητα αγοράζουν την άδεια χρήσης του και όχι το ίδιο το λογισμικό. Η άδεια θα πρέπει να διαβάζεται πολύ προσεκτικά γιατί καθορίζει σε πόσους υπολογιστές επιτρέπεται η εγκατάσταση του λογισμικού. Επομένως, η δημιουργία περισσοτέρων αντιγράφων από όσα ορίζει η άδεια αποτελεί πειρατεία</a:t>
            </a:r>
            <a:r>
              <a:rPr lang="el-GR" sz="2100" b="1" i="1" dirty="0" smtClean="0"/>
              <a:t>.”</a:t>
            </a:r>
          </a:p>
          <a:p>
            <a:r>
              <a:rPr lang="el-GR" sz="2100" dirty="0" smtClean="0"/>
              <a:t>Επίσης, η Ελλάδα εξακολουθεί να έχει τον υψηλότερη δείκτη πειρατείας λογισμικού ανάμεσα σε 20 χώρες της Δυτικής Ευρώπης, ο οποίος φτάνει στο 58%.Σύμφωνα με τα στατιστικά της έρευνας από το 2005 μέχρι το 2008 η Ελλάδα ήταν η μόνη χώρα που μείωσε το ποσοστό πειρατείας κατά 7 ποσοστιαίες μονάδες, φθάνοντας το 57</a:t>
            </a:r>
            <a:r>
              <a:rPr lang="el-GR" sz="2100" dirty="0" smtClean="0"/>
              <a:t>%.</a:t>
            </a:r>
            <a:r>
              <a:rPr lang="el-GR" sz="2100" dirty="0" smtClean="0"/>
              <a:t> </a:t>
            </a:r>
          </a:p>
          <a:p>
            <a:r>
              <a:rPr lang="el-GR" sz="2100" dirty="0" smtClean="0"/>
              <a:t>Σε νομικό επίπεδο, η ελληνική πολιτεία έχει εναρμονιστεί με την ευρωπαϊκή οδηγία για την πνευματική ιδιοκτησία από το 2004. Επίσης, το 2007 ψηφίστηκε ένα αρκετά αυστηρό νομοσχέδιο το οποίο προβλέπει την επιβολή </a:t>
            </a:r>
            <a:r>
              <a:rPr lang="el-GR" sz="2100" b="1" dirty="0" smtClean="0"/>
              <a:t>προστίμου</a:t>
            </a:r>
            <a:r>
              <a:rPr lang="el-GR" sz="2100" dirty="0" smtClean="0"/>
              <a:t> </a:t>
            </a:r>
            <a:r>
              <a:rPr lang="el-GR" sz="2100" u="sng" dirty="0" smtClean="0"/>
              <a:t>€1.000</a:t>
            </a:r>
            <a:r>
              <a:rPr lang="el-GR" sz="2100" dirty="0" smtClean="0"/>
              <a:t> για κάθε πειρατικό πρόγραμμα λογισμικού που εντοπίζεται σε έναν ηλεκτρονικό υπολογιστή. Στόχος της ελληνικής πολιτείας είναι η μείωση της πειρατείας στα επίπεδα του μέσου όρου της Ευρωπαϊκής Ένωσης (35%).</a:t>
            </a:r>
          </a:p>
          <a:p>
            <a:endParaRPr lang="el-GR" sz="2100" dirty="0" smtClean="0"/>
          </a:p>
          <a:p>
            <a:endParaRPr lang="el-G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additive="base">
                                        <p:cTn id="3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0" y="764704"/>
            <a:ext cx="8964488" cy="652934"/>
          </a:xfrm>
        </p:spPr>
        <p:txBody>
          <a:bodyPr>
            <a:normAutofit fontScale="90000"/>
          </a:bodyPr>
          <a:lstStyle/>
          <a:p>
            <a:r>
              <a:rPr lang="el-GR" b="1" dirty="0" smtClean="0"/>
              <a:t>  </a:t>
            </a:r>
            <a:r>
              <a:rPr lang="el-GR" dirty="0" smtClean="0"/>
              <a:t/>
            </a:r>
            <a:br>
              <a:rPr lang="el-GR" dirty="0" smtClean="0"/>
            </a:br>
            <a:endParaRPr lang="el-GR" dirty="0"/>
          </a:p>
        </p:txBody>
      </p:sp>
      <p:sp>
        <p:nvSpPr>
          <p:cNvPr id="3" name="2 - Θέση περιεχομένου"/>
          <p:cNvSpPr>
            <a:spLocks noGrp="1"/>
          </p:cNvSpPr>
          <p:nvPr>
            <p:ph idx="1"/>
          </p:nvPr>
        </p:nvSpPr>
        <p:spPr>
          <a:xfrm>
            <a:off x="179512" y="908720"/>
            <a:ext cx="8784976" cy="5760640"/>
          </a:xfrm>
        </p:spPr>
        <p:txBody>
          <a:bodyPr>
            <a:noAutofit/>
          </a:bodyPr>
          <a:lstStyle/>
          <a:p>
            <a:r>
              <a:rPr lang="el-GR" sz="1400" b="1" dirty="0" smtClean="0"/>
              <a:t>Α. Κλάδος Διοικητικός − Παραγωγής</a:t>
            </a:r>
            <a:r>
              <a:rPr lang="el-GR" sz="1400" dirty="0" smtClean="0"/>
              <a:t> α) Διευθυντής Παραγωγής, β) Βοηθός Διευθυντή Παραγωγής, γ) Φροντιστής, δ) Γραμματέας </a:t>
            </a:r>
            <a:r>
              <a:rPr lang="el-GR" sz="1400" dirty="0" smtClean="0"/>
              <a:t>Παραγωγής.</a:t>
            </a:r>
          </a:p>
          <a:p>
            <a:r>
              <a:rPr lang="el-GR" sz="1400" b="1" dirty="0" smtClean="0"/>
              <a:t>Β</a:t>
            </a:r>
            <a:r>
              <a:rPr lang="el-GR" sz="1400" b="1" dirty="0" smtClean="0"/>
              <a:t>. Κλάδος Σκηνοθεσίας</a:t>
            </a:r>
            <a:r>
              <a:rPr lang="el-GR" sz="1400" dirty="0" smtClean="0"/>
              <a:t> α) Σκηνοθέτης, β) Βοηθός Σκηνοθέτη, γ) Γραμματέας Λήψεων (</a:t>
            </a:r>
            <a:r>
              <a:rPr lang="el-GR" sz="1400" dirty="0" err="1" smtClean="0"/>
              <a:t>Σκριπτ</a:t>
            </a:r>
            <a:r>
              <a:rPr lang="el-GR" sz="1400" dirty="0" smtClean="0"/>
              <a:t>) </a:t>
            </a:r>
            <a:endParaRPr lang="el-GR" sz="1400" b="1" dirty="0" smtClean="0"/>
          </a:p>
          <a:p>
            <a:r>
              <a:rPr lang="el-GR" sz="1400" b="1" dirty="0" smtClean="0"/>
              <a:t>Γ</a:t>
            </a:r>
            <a:r>
              <a:rPr lang="el-GR" sz="1400" b="1" dirty="0" smtClean="0"/>
              <a:t>. Κλάδος Φωτογραφίας</a:t>
            </a:r>
            <a:r>
              <a:rPr lang="el-GR" sz="1400" dirty="0" smtClean="0"/>
              <a:t> α) Διευθυντής Φωτογραφίας, β) Χειριστής Κινηματογραφικής Μηχανής Λήψης (CAMERAMAN), γ) Βοηθός Χειριστή Κινηματογραφικής Μηχανής Λήψης (Βοηθός CAMERAMAN), δ) Φωτογράφος Σκηνής, ε) </a:t>
            </a:r>
            <a:r>
              <a:rPr lang="el-GR" sz="1400" dirty="0" err="1" smtClean="0"/>
              <a:t>Μακινίστας</a:t>
            </a:r>
            <a:r>
              <a:rPr lang="el-GR" sz="1400" dirty="0" smtClean="0"/>
              <a:t>, στ) Βοηθός </a:t>
            </a:r>
            <a:r>
              <a:rPr lang="el-GR" sz="1400" dirty="0" err="1" smtClean="0"/>
              <a:t>Μακινίστα</a:t>
            </a:r>
            <a:r>
              <a:rPr lang="el-GR" sz="1400" dirty="0" smtClean="0"/>
              <a:t> </a:t>
            </a:r>
            <a:endParaRPr lang="el-GR" sz="1400" b="1" dirty="0" smtClean="0"/>
          </a:p>
          <a:p>
            <a:r>
              <a:rPr lang="el-GR" sz="1400" b="1" dirty="0" smtClean="0"/>
              <a:t>Δ</a:t>
            </a:r>
            <a:r>
              <a:rPr lang="el-GR" sz="1400" b="1" dirty="0" smtClean="0"/>
              <a:t>. Κλάδος Ηλεκτρολόγων</a:t>
            </a:r>
            <a:r>
              <a:rPr lang="el-GR" sz="1400" dirty="0" smtClean="0"/>
              <a:t> α) </a:t>
            </a:r>
            <a:r>
              <a:rPr lang="el-GR" sz="1400" dirty="0" err="1" smtClean="0"/>
              <a:t>Chef</a:t>
            </a:r>
            <a:r>
              <a:rPr lang="el-GR" sz="1400" dirty="0" smtClean="0"/>
              <a:t> Ηλεκτρολόγος, β) Α΄ Ηλεκτρολόγος (Χειριστής Φωτιστικών Σωμάτων), γ) Β΄ Ηλεκτρολόγος (Βοηθός Χειριστή Φωτιστικών Σωμάτων), δ) Χειριστής Γεννήτριας.</a:t>
            </a:r>
            <a:r>
              <a:rPr lang="el-GR" sz="1400" b="1" dirty="0" smtClean="0"/>
              <a:t/>
            </a:r>
            <a:br>
              <a:rPr lang="el-GR" sz="1400" b="1" dirty="0" smtClean="0"/>
            </a:br>
            <a:r>
              <a:rPr lang="el-GR" sz="1400" b="1" dirty="0" smtClean="0"/>
              <a:t>Ε. Κλάδος Σκηνογραφίας − Ενδυματολογίας</a:t>
            </a:r>
            <a:r>
              <a:rPr lang="el-GR" sz="1400" dirty="0" smtClean="0"/>
              <a:t> α) Σκηνογράφος − Ενδυματολόγος, β) Βοηθός </a:t>
            </a:r>
            <a:r>
              <a:rPr lang="el-GR" sz="1400" dirty="0" err="1" smtClean="0"/>
              <a:t>Σκηνογράφου−Ενδυματολόγου</a:t>
            </a:r>
            <a:r>
              <a:rPr lang="el-GR" sz="1400" dirty="0" smtClean="0"/>
              <a:t>, γ) Ενδυματολόγος, δ) Βοηθός Ενδυματολόγου, ε) Σκηνογράφος, στ) Βοηθός Σκηνογράφου, ζ) </a:t>
            </a:r>
            <a:r>
              <a:rPr lang="el-GR" sz="1400" dirty="0" err="1" smtClean="0"/>
              <a:t>Αμπιγιέρ</a:t>
            </a:r>
            <a:r>
              <a:rPr lang="el-GR" sz="1400" dirty="0" smtClean="0"/>
              <a:t>/</a:t>
            </a:r>
            <a:r>
              <a:rPr lang="el-GR" sz="1400" dirty="0" err="1" smtClean="0"/>
              <a:t>Αμπιγιέζ</a:t>
            </a:r>
            <a:r>
              <a:rPr lang="el-GR" sz="1400" dirty="0" smtClean="0"/>
              <a:t> η) Τεχνίτης Σκηνικών (Ζωγράφος), θ) Τεχνίτης Σκηνικών (Πλαστικός), θ) Τεχνίτης Ξυλουργός, </a:t>
            </a:r>
            <a:endParaRPr lang="el-GR" sz="1400" b="1" dirty="0" smtClean="0"/>
          </a:p>
          <a:p>
            <a:r>
              <a:rPr lang="el-GR" sz="1400" b="1" dirty="0" smtClean="0"/>
              <a:t>ΣΤ</a:t>
            </a:r>
            <a:r>
              <a:rPr lang="el-GR" sz="1400" b="1" dirty="0" smtClean="0"/>
              <a:t>. Κλάδος Ήχου</a:t>
            </a:r>
            <a:r>
              <a:rPr lang="el-GR" sz="1400" dirty="0" smtClean="0"/>
              <a:t> α) Μηχανικός Ήχου, β) Ηχολήπτης, γ) Βοηθός Ηχολήπτη (</a:t>
            </a:r>
            <a:r>
              <a:rPr lang="el-GR" sz="1400" dirty="0" err="1" smtClean="0"/>
              <a:t>μπούμαν</a:t>
            </a:r>
            <a:r>
              <a:rPr lang="el-GR" sz="1400" dirty="0" smtClean="0"/>
              <a:t>), δ) Σχεδιαστής </a:t>
            </a:r>
            <a:r>
              <a:rPr lang="el-GR" sz="1400" dirty="0" smtClean="0"/>
              <a:t>Ήχου</a:t>
            </a:r>
          </a:p>
          <a:p>
            <a:r>
              <a:rPr lang="el-GR" sz="1400" b="1" dirty="0" smtClean="0"/>
              <a:t>Ζ</a:t>
            </a:r>
            <a:r>
              <a:rPr lang="el-GR" sz="1400" b="1" dirty="0" smtClean="0"/>
              <a:t>. Κλάδος Μοντάζ</a:t>
            </a:r>
            <a:r>
              <a:rPr lang="el-GR" sz="1400" dirty="0" smtClean="0"/>
              <a:t> α) </a:t>
            </a:r>
            <a:r>
              <a:rPr lang="el-GR" sz="1400" dirty="0" err="1" smtClean="0"/>
              <a:t>Μοντέρ</a:t>
            </a:r>
            <a:r>
              <a:rPr lang="el-GR" sz="1400" dirty="0" smtClean="0"/>
              <a:t>, β) Βοηθός </a:t>
            </a:r>
            <a:r>
              <a:rPr lang="el-GR" sz="1400" dirty="0" err="1" smtClean="0"/>
              <a:t>Μοντέρ</a:t>
            </a:r>
            <a:r>
              <a:rPr lang="el-GR" sz="1400" dirty="0" smtClean="0"/>
              <a:t>, γ) </a:t>
            </a:r>
            <a:r>
              <a:rPr lang="el-GR" sz="1400" dirty="0" err="1" smtClean="0"/>
              <a:t>Μοντέρ</a:t>
            </a:r>
            <a:r>
              <a:rPr lang="el-GR" sz="1400" dirty="0" smtClean="0"/>
              <a:t> </a:t>
            </a:r>
            <a:r>
              <a:rPr lang="el-GR" sz="1400" dirty="0" smtClean="0"/>
              <a:t>Αρνητικού</a:t>
            </a:r>
          </a:p>
          <a:p>
            <a:r>
              <a:rPr lang="el-GR" sz="1400" b="1" dirty="0" smtClean="0"/>
              <a:t>Η</a:t>
            </a:r>
            <a:r>
              <a:rPr lang="el-GR" sz="1400" b="1" dirty="0" smtClean="0"/>
              <a:t>. Κλάδος Μακιγιάζ − Κομμώσεις</a:t>
            </a:r>
            <a:r>
              <a:rPr lang="el-GR" sz="1400" dirty="0" smtClean="0"/>
              <a:t> α) Μακιγιέρ / Μακιγιέζ, β) Βοηθός Μακιγιέρ / Μακιγιέζ, γ) Κομμωτής / </a:t>
            </a:r>
            <a:r>
              <a:rPr lang="el-GR" sz="1400" dirty="0" smtClean="0"/>
              <a:t>Κομμώτρια</a:t>
            </a:r>
          </a:p>
          <a:p>
            <a:r>
              <a:rPr lang="el-GR" sz="1400" b="1" dirty="0" smtClean="0"/>
              <a:t>Θ</a:t>
            </a:r>
            <a:r>
              <a:rPr lang="el-GR" sz="1400" b="1" dirty="0" smtClean="0"/>
              <a:t>. Κλάδος Ειδικών </a:t>
            </a:r>
            <a:r>
              <a:rPr lang="el-GR" sz="1400" b="1" dirty="0" err="1" smtClean="0"/>
              <a:t>Εφφέ</a:t>
            </a:r>
            <a:r>
              <a:rPr lang="el-GR" sz="1400" b="1" dirty="0" smtClean="0"/>
              <a:t> (</a:t>
            </a:r>
            <a:r>
              <a:rPr lang="el-GR" sz="1400" b="1" dirty="0" err="1" smtClean="0"/>
              <a:t>Special</a:t>
            </a:r>
            <a:r>
              <a:rPr lang="el-GR" sz="1400" b="1" dirty="0" smtClean="0"/>
              <a:t> </a:t>
            </a:r>
            <a:r>
              <a:rPr lang="el-GR" sz="1400" b="1" dirty="0" err="1" smtClean="0"/>
              <a:t>Effects</a:t>
            </a:r>
            <a:r>
              <a:rPr lang="el-GR" sz="1400" b="1" dirty="0" smtClean="0"/>
              <a:t>)</a:t>
            </a:r>
            <a:r>
              <a:rPr lang="el-GR" sz="1400" dirty="0" smtClean="0"/>
              <a:t> α) Τεχνουργός Ειδικών </a:t>
            </a:r>
            <a:r>
              <a:rPr lang="el-GR" sz="1400" dirty="0" err="1" smtClean="0"/>
              <a:t>Εφφέ</a:t>
            </a:r>
            <a:r>
              <a:rPr lang="el-GR" sz="1400" dirty="0" smtClean="0"/>
              <a:t>, β) Βοηθός Τεχνουργού Ειδικών </a:t>
            </a:r>
            <a:r>
              <a:rPr lang="el-GR" sz="1400" dirty="0" err="1" smtClean="0"/>
              <a:t>Εφφέ</a:t>
            </a:r>
            <a:r>
              <a:rPr lang="el-GR" sz="1400" dirty="0" smtClean="0"/>
              <a:t>, γ) Τεχνικός Ειδικών Οπτικών </a:t>
            </a:r>
            <a:r>
              <a:rPr lang="el-GR" sz="1400" dirty="0" err="1" smtClean="0"/>
              <a:t>Εφφέ</a:t>
            </a:r>
            <a:r>
              <a:rPr lang="el-GR" sz="1400" dirty="0" smtClean="0"/>
              <a:t> με χρήση Η/Υ, δ) Τεχνικός Ειδικών Ηχητικών </a:t>
            </a:r>
            <a:r>
              <a:rPr lang="el-GR" sz="1400" dirty="0" err="1" smtClean="0"/>
              <a:t>Εφφέ</a:t>
            </a:r>
            <a:r>
              <a:rPr lang="el-GR" sz="1400" dirty="0" smtClean="0"/>
              <a:t> με χρήση </a:t>
            </a:r>
            <a:r>
              <a:rPr lang="el-GR" sz="1400" dirty="0" smtClean="0"/>
              <a:t>Η/Υ</a:t>
            </a:r>
          </a:p>
          <a:p>
            <a:r>
              <a:rPr lang="el-GR" sz="1400" b="1" dirty="0" smtClean="0"/>
              <a:t>Ι</a:t>
            </a:r>
            <a:r>
              <a:rPr lang="el-GR" sz="1400" b="1" dirty="0" smtClean="0"/>
              <a:t>. Κλάδος Τεχνικών Εργαστηρίων</a:t>
            </a:r>
            <a:r>
              <a:rPr lang="el-GR" sz="1400" dirty="0" smtClean="0"/>
              <a:t> α) Τεχνικός Προϊστάμενος Εργαστηρίου, β) Τεχνικός </a:t>
            </a:r>
            <a:r>
              <a:rPr lang="el-GR" sz="1400" dirty="0" err="1" smtClean="0"/>
              <a:t>Xρωματικού</a:t>
            </a:r>
            <a:r>
              <a:rPr lang="el-GR" sz="1400" dirty="0" smtClean="0"/>
              <a:t> Ελέγχου Ταινίας (</a:t>
            </a:r>
            <a:r>
              <a:rPr lang="el-GR" sz="1400" dirty="0" err="1" smtClean="0"/>
              <a:t>Εταλονέρ</a:t>
            </a:r>
            <a:r>
              <a:rPr lang="el-GR" sz="1400" dirty="0" smtClean="0"/>
              <a:t>), γ) Τεχνικός Εμφανιστής – Εκτυπωτής, δ) Βοηθός Τεχνικού Εργαστηρίου, ε) Τεχνικός Μίξης </a:t>
            </a:r>
            <a:r>
              <a:rPr lang="el-GR" sz="1400" dirty="0" smtClean="0"/>
              <a:t>Ήχου\</a:t>
            </a:r>
          </a:p>
          <a:p>
            <a:pPr>
              <a:buNone/>
            </a:pPr>
            <a:endParaRPr lang="el-GR" sz="1400" dirty="0"/>
          </a:p>
        </p:txBody>
      </p:sp>
      <p:sp>
        <p:nvSpPr>
          <p:cNvPr id="2049" name="Rectangle 1"/>
          <p:cNvSpPr>
            <a:spLocks noChangeArrowheads="1"/>
          </p:cNvSpPr>
          <p:nvPr/>
        </p:nvSpPr>
        <p:spPr bwMode="auto">
          <a:xfrm>
            <a:off x="-180528" y="260648"/>
            <a:ext cx="874846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sz="1600" b="1" i="0" u="none" strike="noStrike" cap="none" normalizeH="0" baseline="0" dirty="0" smtClean="0">
                <a:ln>
                  <a:noFill/>
                </a:ln>
                <a:solidFill>
                  <a:schemeClr val="tx1"/>
                </a:solidFill>
                <a:effectLst/>
                <a:ea typeface="Times New Roman" pitchFamily="18" charset="0"/>
                <a:cs typeface="Times New Roman" pitchFamily="18" charset="0"/>
              </a:rPr>
              <a:t>                     </a:t>
            </a:r>
            <a:r>
              <a:rPr kumimoji="0" lang="el-GR" sz="4000" b="1" i="0" u="none" strike="noStrike" cap="none" normalizeH="0" baseline="0" dirty="0" smtClean="0">
                <a:ln>
                  <a:noFill/>
                </a:ln>
                <a:solidFill>
                  <a:schemeClr val="tx1"/>
                </a:solidFill>
                <a:effectLst/>
                <a:ea typeface="Times New Roman" pitchFamily="18" charset="0"/>
                <a:cs typeface="Times New Roman" pitchFamily="18" charset="0"/>
              </a:rPr>
              <a:t>ΤΑ ΕΠΑΓΓΕΛΜΑΤΑ ΤΩΝ ΜΜΕ</a:t>
            </a:r>
            <a:endParaRPr kumimoji="0" lang="el-GR" sz="4000" b="0" i="0" u="none" strike="noStrike" cap="none" normalizeH="0" baseline="0" dirty="0" smtClean="0">
              <a:ln>
                <a:noFill/>
              </a:ln>
              <a:solidFill>
                <a:schemeClr val="tx1"/>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Effect transition="in" filter="fade">
                                      <p:cBhvr>
                                        <p:cTn id="7" dur="2000"/>
                                        <p:tgtEl>
                                          <p:spTgt spid="204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20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04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algn="ctr"/>
            <a:r>
              <a:rPr lang="el-GR" dirty="0" smtClean="0"/>
              <a:t>ΕΡΩΤΗΜΑΤΟΛΟΓΙΟ</a:t>
            </a:r>
            <a:endParaRPr lang="el-GR" dirty="0"/>
          </a:p>
        </p:txBody>
      </p:sp>
      <p:graphicFrame>
        <p:nvGraphicFramePr>
          <p:cNvPr id="4" name="3 - Θέση περιεχομένου"/>
          <p:cNvGraphicFramePr>
            <a:graphicFrameLocks noGrp="1"/>
          </p:cNvGraphicFramePr>
          <p:nvPr>
            <p:ph sz="half" idx="1"/>
          </p:nvPr>
        </p:nvGraphicFramePr>
        <p:xfrm>
          <a:off x="457200" y="1600201"/>
          <a:ext cx="3754760" cy="24048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5 - Θέση περιεχομένου"/>
          <p:cNvGraphicFramePr>
            <a:graphicFrameLocks noGrp="1"/>
          </p:cNvGraphicFramePr>
          <p:nvPr>
            <p:ph sz="half" idx="2"/>
          </p:nvPr>
        </p:nvGraphicFramePr>
        <p:xfrm>
          <a:off x="4267200" y="1600200"/>
          <a:ext cx="4049713" cy="25495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7 - Γράφημα"/>
          <p:cNvGraphicFramePr/>
          <p:nvPr/>
        </p:nvGraphicFramePr>
        <p:xfrm>
          <a:off x="467544" y="4005064"/>
          <a:ext cx="3571048" cy="237180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8 - Γράφημα"/>
          <p:cNvGraphicFramePr/>
          <p:nvPr/>
        </p:nvGraphicFramePr>
        <p:xfrm>
          <a:off x="4283968" y="4149080"/>
          <a:ext cx="3528392" cy="2299801"/>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12" dur="2000"/>
                                        <p:tgtEl>
                                          <p:spTgt spid="4">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fade">
                                      <p:cBhvr>
                                        <p:cTn id="17" dur="2000"/>
                                        <p:tgtEl>
                                          <p:spTgt spid="4">
                                            <p:graphicEl>
                                              <a:chart seriesIdx="-4" categoryIdx="0"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chart seriesIdx="-4" categoryIdx="1" bldStep="category"/>
                                            </p:graphicEl>
                                          </p:spTgt>
                                        </p:tgtEl>
                                        <p:attrNameLst>
                                          <p:attrName>style.visibility</p:attrName>
                                        </p:attrNameLst>
                                      </p:cBhvr>
                                      <p:to>
                                        <p:strVal val="visible"/>
                                      </p:to>
                                    </p:set>
                                    <p:animEffect transition="in" filter="fade">
                                      <p:cBhvr>
                                        <p:cTn id="22" dur="2000"/>
                                        <p:tgtEl>
                                          <p:spTgt spid="4">
                                            <p:graphicEl>
                                              <a:chart seriesIdx="-4" categoryIdx="1" bldStep="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chart seriesIdx="-4" categoryIdx="2" bldStep="category"/>
                                            </p:graphicEl>
                                          </p:spTgt>
                                        </p:tgtEl>
                                        <p:attrNameLst>
                                          <p:attrName>style.visibility</p:attrName>
                                        </p:attrNameLst>
                                      </p:cBhvr>
                                      <p:to>
                                        <p:strVal val="visible"/>
                                      </p:to>
                                    </p:set>
                                    <p:animEffect transition="in" filter="fade">
                                      <p:cBhvr>
                                        <p:cTn id="27" dur="2000"/>
                                        <p:tgtEl>
                                          <p:spTgt spid="4">
                                            <p:graphicEl>
                                              <a:chart seriesIdx="-4" categoryIdx="2" bldStep="category"/>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chart seriesIdx="-4" categoryIdx="3" bldStep="category"/>
                                            </p:graphicEl>
                                          </p:spTgt>
                                        </p:tgtEl>
                                        <p:attrNameLst>
                                          <p:attrName>style.visibility</p:attrName>
                                        </p:attrNameLst>
                                      </p:cBhvr>
                                      <p:to>
                                        <p:strVal val="visible"/>
                                      </p:to>
                                    </p:set>
                                    <p:animEffect transition="in" filter="fade">
                                      <p:cBhvr>
                                        <p:cTn id="32" dur="2000"/>
                                        <p:tgtEl>
                                          <p:spTgt spid="4">
                                            <p:graphicEl>
                                              <a:chart seriesIdx="-4" categoryIdx="3" bldStep="category"/>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fade">
                                      <p:cBhvr>
                                        <p:cTn id="37" dur="2000"/>
                                        <p:tgtEl>
                                          <p:spTgt spid="6">
                                            <p:graphicEl>
                                              <a:chart seriesIdx="-3" categoryIdx="-3" bldStep="gridLegend"/>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fade">
                                      <p:cBhvr>
                                        <p:cTn id="42" dur="2000"/>
                                        <p:tgtEl>
                                          <p:spTgt spid="6">
                                            <p:graphicEl>
                                              <a:chart seriesIdx="-4" categoryIdx="0" bldStep="category"/>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fade">
                                      <p:cBhvr>
                                        <p:cTn id="47" dur="2000"/>
                                        <p:tgtEl>
                                          <p:spTgt spid="6">
                                            <p:graphicEl>
                                              <a:chart seriesIdx="-4" categoryIdx="1" bldStep="category"/>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fade">
                                      <p:cBhvr>
                                        <p:cTn id="52" dur="2000"/>
                                        <p:tgtEl>
                                          <p:spTgt spid="6">
                                            <p:graphicEl>
                                              <a:chart seriesIdx="-4" categoryIdx="2" bldStep="category"/>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fade">
                                      <p:cBhvr>
                                        <p:cTn id="57" dur="2000"/>
                                        <p:tgtEl>
                                          <p:spTgt spid="6">
                                            <p:graphicEl>
                                              <a:chart seriesIdx="-4" categoryIdx="3" bldStep="category"/>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fade">
                                      <p:cBhvr>
                                        <p:cTn id="62" dur="2000"/>
                                        <p:tgtEl>
                                          <p:spTgt spid="8">
                                            <p:graphicEl>
                                              <a:chart seriesIdx="-3" categoryIdx="-3" bldStep="gridLegend"/>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
                                            <p:graphicEl>
                                              <a:chart seriesIdx="-4" categoryIdx="0" bldStep="category"/>
                                            </p:graphicEl>
                                          </p:spTgt>
                                        </p:tgtEl>
                                        <p:attrNameLst>
                                          <p:attrName>style.visibility</p:attrName>
                                        </p:attrNameLst>
                                      </p:cBhvr>
                                      <p:to>
                                        <p:strVal val="visible"/>
                                      </p:to>
                                    </p:set>
                                    <p:animEffect transition="in" filter="fade">
                                      <p:cBhvr>
                                        <p:cTn id="67" dur="2000"/>
                                        <p:tgtEl>
                                          <p:spTgt spid="8">
                                            <p:graphicEl>
                                              <a:chart seriesIdx="-4" categoryIdx="0" bldStep="category"/>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8">
                                            <p:graphicEl>
                                              <a:chart seriesIdx="-4" categoryIdx="1" bldStep="category"/>
                                            </p:graphicEl>
                                          </p:spTgt>
                                        </p:tgtEl>
                                        <p:attrNameLst>
                                          <p:attrName>style.visibility</p:attrName>
                                        </p:attrNameLst>
                                      </p:cBhvr>
                                      <p:to>
                                        <p:strVal val="visible"/>
                                      </p:to>
                                    </p:set>
                                    <p:animEffect transition="in" filter="fade">
                                      <p:cBhvr>
                                        <p:cTn id="72" dur="2000"/>
                                        <p:tgtEl>
                                          <p:spTgt spid="8">
                                            <p:graphicEl>
                                              <a:chart seriesIdx="-4" categoryIdx="1" bldStep="category"/>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8">
                                            <p:graphicEl>
                                              <a:chart seriesIdx="-4" categoryIdx="2" bldStep="category"/>
                                            </p:graphicEl>
                                          </p:spTgt>
                                        </p:tgtEl>
                                        <p:attrNameLst>
                                          <p:attrName>style.visibility</p:attrName>
                                        </p:attrNameLst>
                                      </p:cBhvr>
                                      <p:to>
                                        <p:strVal val="visible"/>
                                      </p:to>
                                    </p:set>
                                    <p:animEffect transition="in" filter="fade">
                                      <p:cBhvr>
                                        <p:cTn id="77" dur="2000"/>
                                        <p:tgtEl>
                                          <p:spTgt spid="8">
                                            <p:graphicEl>
                                              <a:chart seriesIdx="-4" categoryIdx="2" bldStep="category"/>
                                            </p:graphic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fade">
                                      <p:cBhvr>
                                        <p:cTn id="82" dur="2000"/>
                                        <p:tgtEl>
                                          <p:spTgt spid="9">
                                            <p:graphicEl>
                                              <a:chart seriesIdx="-3" categoryIdx="-3" bldStep="gridLegend"/>
                                            </p:graphic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9">
                                            <p:graphicEl>
                                              <a:chart seriesIdx="-4" categoryIdx="0" bldStep="category"/>
                                            </p:graphicEl>
                                          </p:spTgt>
                                        </p:tgtEl>
                                        <p:attrNameLst>
                                          <p:attrName>style.visibility</p:attrName>
                                        </p:attrNameLst>
                                      </p:cBhvr>
                                      <p:to>
                                        <p:strVal val="visible"/>
                                      </p:to>
                                    </p:set>
                                    <p:animEffect transition="in" filter="fade">
                                      <p:cBhvr>
                                        <p:cTn id="87" dur="2000"/>
                                        <p:tgtEl>
                                          <p:spTgt spid="9">
                                            <p:graphicEl>
                                              <a:chart seriesIdx="-4" categoryIdx="0" bldStep="category"/>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9">
                                            <p:graphicEl>
                                              <a:chart seriesIdx="-4" categoryIdx="1" bldStep="category"/>
                                            </p:graphicEl>
                                          </p:spTgt>
                                        </p:tgtEl>
                                        <p:attrNameLst>
                                          <p:attrName>style.visibility</p:attrName>
                                        </p:attrNameLst>
                                      </p:cBhvr>
                                      <p:to>
                                        <p:strVal val="visible"/>
                                      </p:to>
                                    </p:set>
                                    <p:animEffect transition="in" filter="fade">
                                      <p:cBhvr>
                                        <p:cTn id="92" dur="2000"/>
                                        <p:tgtEl>
                                          <p:spTgt spid="9">
                                            <p:graphicEl>
                                              <a:chart seriesIdx="-4" categoryIdx="1" bldStep="category"/>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9">
                                            <p:graphicEl>
                                              <a:chart seriesIdx="-4" categoryIdx="2" bldStep="category"/>
                                            </p:graphicEl>
                                          </p:spTgt>
                                        </p:tgtEl>
                                        <p:attrNameLst>
                                          <p:attrName>style.visibility</p:attrName>
                                        </p:attrNameLst>
                                      </p:cBhvr>
                                      <p:to>
                                        <p:strVal val="visible"/>
                                      </p:to>
                                    </p:set>
                                    <p:animEffect transition="in" filter="fade">
                                      <p:cBhvr>
                                        <p:cTn id="97" dur="2000"/>
                                        <p:tgtEl>
                                          <p:spTgt spid="9">
                                            <p:graphicEl>
                                              <a:chart seriesIdx="-4" categoryIdx="2" bldStep="category"/>
                                            </p:graphic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9">
                                            <p:graphicEl>
                                              <a:chart seriesIdx="-4" categoryIdx="3" bldStep="category"/>
                                            </p:graphicEl>
                                          </p:spTgt>
                                        </p:tgtEl>
                                        <p:attrNameLst>
                                          <p:attrName>style.visibility</p:attrName>
                                        </p:attrNameLst>
                                      </p:cBhvr>
                                      <p:to>
                                        <p:strVal val="visible"/>
                                      </p:to>
                                    </p:set>
                                    <p:animEffect transition="in" filter="fade">
                                      <p:cBhvr>
                                        <p:cTn id="102" dur="2000"/>
                                        <p:tgtEl>
                                          <p:spTgt spid="9">
                                            <p:graphicEl>
                                              <a:chart seriesIdx="-4" categoryIdx="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Sub>
          <a:bldChart bld="category"/>
        </p:bldSub>
      </p:bldGraphic>
      <p:bldGraphic spid="6" grpId="0">
        <p:bldSub>
          <a:bldChart bld="category"/>
        </p:bldSub>
      </p:bldGraphic>
      <p:bldGraphic spid="8" grpId="0">
        <p:bldSub>
          <a:bldChart bld="category"/>
        </p:bldSub>
      </p:bldGraphic>
      <p:bldGraphic spid="9" grpId="0">
        <p:bldSub>
          <a:bldChart bld="category"/>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10 - Γράφημα"/>
          <p:cNvGraphicFramePr/>
          <p:nvPr/>
        </p:nvGraphicFramePr>
        <p:xfrm>
          <a:off x="323528" y="332656"/>
          <a:ext cx="3139000" cy="207869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12 - Γράφημα"/>
          <p:cNvGraphicFramePr/>
          <p:nvPr/>
        </p:nvGraphicFramePr>
        <p:xfrm>
          <a:off x="4499992" y="404664"/>
          <a:ext cx="3142811" cy="207498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13 - Γράφημα"/>
          <p:cNvGraphicFramePr/>
          <p:nvPr/>
        </p:nvGraphicFramePr>
        <p:xfrm>
          <a:off x="467544" y="2564904"/>
          <a:ext cx="3140905" cy="207371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14 - Γράφημα"/>
          <p:cNvGraphicFramePr/>
          <p:nvPr/>
        </p:nvGraphicFramePr>
        <p:xfrm>
          <a:off x="4716016" y="2420888"/>
          <a:ext cx="3888432" cy="207498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6" name="15 - Γράφημα"/>
          <p:cNvGraphicFramePr/>
          <p:nvPr/>
        </p:nvGraphicFramePr>
        <p:xfrm>
          <a:off x="323528" y="4581128"/>
          <a:ext cx="3672408" cy="207371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7" name="16 - Γράφημα"/>
          <p:cNvGraphicFramePr/>
          <p:nvPr/>
        </p:nvGraphicFramePr>
        <p:xfrm>
          <a:off x="5220072" y="4581128"/>
          <a:ext cx="3148526" cy="2276872"/>
        </p:xfrm>
        <a:graphic>
          <a:graphicData uri="http://schemas.openxmlformats.org/drawingml/2006/chart">
            <c:chart xmlns:c="http://schemas.openxmlformats.org/drawingml/2006/chart" xmlns:r="http://schemas.openxmlformats.org/officeDocument/2006/relationships" r:id="rId8"/>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graphicEl>
                                              <a:chart seriesIdx="-3" categoryIdx="-3" bldStep="gridLegend"/>
                                            </p:graphicEl>
                                          </p:spTgt>
                                        </p:tgtEl>
                                        <p:attrNameLst>
                                          <p:attrName>style.visibility</p:attrName>
                                        </p:attrNameLst>
                                      </p:cBhvr>
                                      <p:to>
                                        <p:strVal val="visible"/>
                                      </p:to>
                                    </p:set>
                                    <p:animEffect transition="in" filter="wipe(down)">
                                      <p:cBhvr>
                                        <p:cTn id="7" dur="500"/>
                                        <p:tgtEl>
                                          <p:spTgt spid="11">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graphicEl>
                                              <a:chart seriesIdx="-4" categoryIdx="0" bldStep="category"/>
                                            </p:graphicEl>
                                          </p:spTgt>
                                        </p:tgtEl>
                                        <p:attrNameLst>
                                          <p:attrName>style.visibility</p:attrName>
                                        </p:attrNameLst>
                                      </p:cBhvr>
                                      <p:to>
                                        <p:strVal val="visible"/>
                                      </p:to>
                                    </p:set>
                                    <p:animEffect transition="in" filter="wipe(down)">
                                      <p:cBhvr>
                                        <p:cTn id="12" dur="500"/>
                                        <p:tgtEl>
                                          <p:spTgt spid="11">
                                            <p:graphicEl>
                                              <a:chart seriesIdx="-4" categoryIdx="0" bldStep="category"/>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graphicEl>
                                              <a:chart seriesIdx="-4" categoryIdx="1" bldStep="category"/>
                                            </p:graphicEl>
                                          </p:spTgt>
                                        </p:tgtEl>
                                        <p:attrNameLst>
                                          <p:attrName>style.visibility</p:attrName>
                                        </p:attrNameLst>
                                      </p:cBhvr>
                                      <p:to>
                                        <p:strVal val="visible"/>
                                      </p:to>
                                    </p:set>
                                    <p:animEffect transition="in" filter="wipe(down)">
                                      <p:cBhvr>
                                        <p:cTn id="17" dur="500"/>
                                        <p:tgtEl>
                                          <p:spTgt spid="11">
                                            <p:graphicEl>
                                              <a:chart seriesIdx="-4" categoryIdx="1"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graphicEl>
                                              <a:chart seriesIdx="-4" categoryIdx="2" bldStep="category"/>
                                            </p:graphicEl>
                                          </p:spTgt>
                                        </p:tgtEl>
                                        <p:attrNameLst>
                                          <p:attrName>style.visibility</p:attrName>
                                        </p:attrNameLst>
                                      </p:cBhvr>
                                      <p:to>
                                        <p:strVal val="visible"/>
                                      </p:to>
                                    </p:set>
                                    <p:animEffect transition="in" filter="wipe(down)">
                                      <p:cBhvr>
                                        <p:cTn id="22" dur="500"/>
                                        <p:tgtEl>
                                          <p:spTgt spid="11">
                                            <p:graphicEl>
                                              <a:chart seriesIdx="-4" categoryIdx="2" bldStep="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down)">
                                      <p:cBhvr>
                                        <p:cTn id="27" dur="500"/>
                                        <p:tgtEl>
                                          <p:spTgt spid="13">
                                            <p:graphicEl>
                                              <a:chart seriesIdx="-3" categoryIdx="-3" bldStep="gridLegend"/>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graphicEl>
                                              <a:chart seriesIdx="-4" categoryIdx="0" bldStep="category"/>
                                            </p:graphicEl>
                                          </p:spTgt>
                                        </p:tgtEl>
                                        <p:attrNameLst>
                                          <p:attrName>style.visibility</p:attrName>
                                        </p:attrNameLst>
                                      </p:cBhvr>
                                      <p:to>
                                        <p:strVal val="visible"/>
                                      </p:to>
                                    </p:set>
                                    <p:animEffect transition="in" filter="wipe(down)">
                                      <p:cBhvr>
                                        <p:cTn id="32" dur="500"/>
                                        <p:tgtEl>
                                          <p:spTgt spid="13">
                                            <p:graphicEl>
                                              <a:chart seriesIdx="-4" categoryIdx="0" bldStep="category"/>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graphicEl>
                                              <a:chart seriesIdx="-4" categoryIdx="1" bldStep="category"/>
                                            </p:graphicEl>
                                          </p:spTgt>
                                        </p:tgtEl>
                                        <p:attrNameLst>
                                          <p:attrName>style.visibility</p:attrName>
                                        </p:attrNameLst>
                                      </p:cBhvr>
                                      <p:to>
                                        <p:strVal val="visible"/>
                                      </p:to>
                                    </p:set>
                                    <p:animEffect transition="in" filter="wipe(down)">
                                      <p:cBhvr>
                                        <p:cTn id="37" dur="500"/>
                                        <p:tgtEl>
                                          <p:spTgt spid="13">
                                            <p:graphicEl>
                                              <a:chart seriesIdx="-4" categoryIdx="1" bldStep="category"/>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graphicEl>
                                              <a:chart seriesIdx="-4" categoryIdx="2" bldStep="category"/>
                                            </p:graphicEl>
                                          </p:spTgt>
                                        </p:tgtEl>
                                        <p:attrNameLst>
                                          <p:attrName>style.visibility</p:attrName>
                                        </p:attrNameLst>
                                      </p:cBhvr>
                                      <p:to>
                                        <p:strVal val="visible"/>
                                      </p:to>
                                    </p:set>
                                    <p:animEffect transition="in" filter="wipe(down)">
                                      <p:cBhvr>
                                        <p:cTn id="42" dur="500"/>
                                        <p:tgtEl>
                                          <p:spTgt spid="13">
                                            <p:graphicEl>
                                              <a:chart seriesIdx="-4" categoryIdx="2" bldStep="category"/>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graphicEl>
                                              <a:chart seriesIdx="-4" categoryIdx="3" bldStep="category"/>
                                            </p:graphicEl>
                                          </p:spTgt>
                                        </p:tgtEl>
                                        <p:attrNameLst>
                                          <p:attrName>style.visibility</p:attrName>
                                        </p:attrNameLst>
                                      </p:cBhvr>
                                      <p:to>
                                        <p:strVal val="visible"/>
                                      </p:to>
                                    </p:set>
                                    <p:animEffect transition="in" filter="wipe(down)">
                                      <p:cBhvr>
                                        <p:cTn id="47" dur="500"/>
                                        <p:tgtEl>
                                          <p:spTgt spid="13">
                                            <p:graphicEl>
                                              <a:chart seriesIdx="-4" categoryIdx="3" bldStep="category"/>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4">
                                            <p:graphicEl>
                                              <a:chart seriesIdx="-3" categoryIdx="-3" bldStep="gridLegend"/>
                                            </p:graphicEl>
                                          </p:spTgt>
                                        </p:tgtEl>
                                        <p:attrNameLst>
                                          <p:attrName>style.visibility</p:attrName>
                                        </p:attrNameLst>
                                      </p:cBhvr>
                                      <p:to>
                                        <p:strVal val="visible"/>
                                      </p:to>
                                    </p:set>
                                    <p:animEffect transition="in" filter="wipe(down)">
                                      <p:cBhvr>
                                        <p:cTn id="52" dur="500"/>
                                        <p:tgtEl>
                                          <p:spTgt spid="14">
                                            <p:graphicEl>
                                              <a:chart seriesIdx="-3" categoryIdx="-3" bldStep="gridLegend"/>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4">
                                            <p:graphicEl>
                                              <a:chart seriesIdx="-4" categoryIdx="0" bldStep="category"/>
                                            </p:graphicEl>
                                          </p:spTgt>
                                        </p:tgtEl>
                                        <p:attrNameLst>
                                          <p:attrName>style.visibility</p:attrName>
                                        </p:attrNameLst>
                                      </p:cBhvr>
                                      <p:to>
                                        <p:strVal val="visible"/>
                                      </p:to>
                                    </p:set>
                                    <p:animEffect transition="in" filter="wipe(down)">
                                      <p:cBhvr>
                                        <p:cTn id="57" dur="500"/>
                                        <p:tgtEl>
                                          <p:spTgt spid="14">
                                            <p:graphicEl>
                                              <a:chart seriesIdx="-4" categoryIdx="0" bldStep="category"/>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
                                            <p:graphicEl>
                                              <a:chart seriesIdx="-4" categoryIdx="1" bldStep="category"/>
                                            </p:graphicEl>
                                          </p:spTgt>
                                        </p:tgtEl>
                                        <p:attrNameLst>
                                          <p:attrName>style.visibility</p:attrName>
                                        </p:attrNameLst>
                                      </p:cBhvr>
                                      <p:to>
                                        <p:strVal val="visible"/>
                                      </p:to>
                                    </p:set>
                                    <p:animEffect transition="in" filter="wipe(down)">
                                      <p:cBhvr>
                                        <p:cTn id="62" dur="500"/>
                                        <p:tgtEl>
                                          <p:spTgt spid="14">
                                            <p:graphicEl>
                                              <a:chart seriesIdx="-4" categoryIdx="1" bldStep="category"/>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4">
                                            <p:graphicEl>
                                              <a:chart seriesIdx="-4" categoryIdx="2" bldStep="category"/>
                                            </p:graphicEl>
                                          </p:spTgt>
                                        </p:tgtEl>
                                        <p:attrNameLst>
                                          <p:attrName>style.visibility</p:attrName>
                                        </p:attrNameLst>
                                      </p:cBhvr>
                                      <p:to>
                                        <p:strVal val="visible"/>
                                      </p:to>
                                    </p:set>
                                    <p:animEffect transition="in" filter="wipe(down)">
                                      <p:cBhvr>
                                        <p:cTn id="67" dur="500"/>
                                        <p:tgtEl>
                                          <p:spTgt spid="14">
                                            <p:graphicEl>
                                              <a:chart seriesIdx="-4" categoryIdx="2" bldStep="category"/>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4">
                                            <p:graphicEl>
                                              <a:chart seriesIdx="-4" categoryIdx="3" bldStep="category"/>
                                            </p:graphicEl>
                                          </p:spTgt>
                                        </p:tgtEl>
                                        <p:attrNameLst>
                                          <p:attrName>style.visibility</p:attrName>
                                        </p:attrNameLst>
                                      </p:cBhvr>
                                      <p:to>
                                        <p:strVal val="visible"/>
                                      </p:to>
                                    </p:set>
                                    <p:animEffect transition="in" filter="wipe(down)">
                                      <p:cBhvr>
                                        <p:cTn id="72" dur="500"/>
                                        <p:tgtEl>
                                          <p:spTgt spid="14">
                                            <p:graphicEl>
                                              <a:chart seriesIdx="-4" categoryIdx="3" bldStep="category"/>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77" dur="500"/>
                                        <p:tgtEl>
                                          <p:spTgt spid="15">
                                            <p:graphicEl>
                                              <a:chart seriesIdx="-3" categoryIdx="-3" bldStep="gridLegend"/>
                                            </p:graphic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82" dur="500"/>
                                        <p:tgtEl>
                                          <p:spTgt spid="15">
                                            <p:graphicEl>
                                              <a:chart seriesIdx="-4" categoryIdx="0" bldStep="category"/>
                                            </p:graphic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87" dur="500"/>
                                        <p:tgtEl>
                                          <p:spTgt spid="15">
                                            <p:graphicEl>
                                              <a:chart seriesIdx="-4" categoryIdx="1" bldStep="category"/>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92" dur="500"/>
                                        <p:tgtEl>
                                          <p:spTgt spid="15">
                                            <p:graphicEl>
                                              <a:chart seriesIdx="-4" categoryIdx="2" bldStep="category"/>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97" dur="500"/>
                                        <p:tgtEl>
                                          <p:spTgt spid="15">
                                            <p:graphicEl>
                                              <a:chart seriesIdx="-4" categoryIdx="3" bldStep="category"/>
                                            </p:graphic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102" dur="500"/>
                                        <p:tgtEl>
                                          <p:spTgt spid="16">
                                            <p:graphicEl>
                                              <a:chart seriesIdx="-3" categoryIdx="-3" bldStep="gridLegend"/>
                                            </p:graphic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16">
                                            <p:graphicEl>
                                              <a:chart seriesIdx="-4" categoryIdx="0" bldStep="category"/>
                                            </p:graphicEl>
                                          </p:spTgt>
                                        </p:tgtEl>
                                        <p:attrNameLst>
                                          <p:attrName>style.visibility</p:attrName>
                                        </p:attrNameLst>
                                      </p:cBhvr>
                                      <p:to>
                                        <p:strVal val="visible"/>
                                      </p:to>
                                    </p:set>
                                    <p:animEffect transition="in" filter="wipe(down)">
                                      <p:cBhvr>
                                        <p:cTn id="107" dur="500"/>
                                        <p:tgtEl>
                                          <p:spTgt spid="16">
                                            <p:graphicEl>
                                              <a:chart seriesIdx="-4" categoryIdx="0" bldStep="category"/>
                                            </p:graphic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graphicEl>
                                              <a:chart seriesIdx="-4" categoryIdx="1" bldStep="category"/>
                                            </p:graphicEl>
                                          </p:spTgt>
                                        </p:tgtEl>
                                        <p:attrNameLst>
                                          <p:attrName>style.visibility</p:attrName>
                                        </p:attrNameLst>
                                      </p:cBhvr>
                                      <p:to>
                                        <p:strVal val="visible"/>
                                      </p:to>
                                    </p:set>
                                    <p:animEffect transition="in" filter="wipe(down)">
                                      <p:cBhvr>
                                        <p:cTn id="112" dur="500"/>
                                        <p:tgtEl>
                                          <p:spTgt spid="16">
                                            <p:graphicEl>
                                              <a:chart seriesIdx="-4" categoryIdx="1" bldStep="category"/>
                                            </p:graphicEl>
                                          </p:spTgt>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17">
                                            <p:graphicEl>
                                              <a:chart seriesIdx="-3" categoryIdx="-3" bldStep="gridLegend"/>
                                            </p:graphicEl>
                                          </p:spTgt>
                                        </p:tgtEl>
                                        <p:attrNameLst>
                                          <p:attrName>style.visibility</p:attrName>
                                        </p:attrNameLst>
                                      </p:cBhvr>
                                      <p:to>
                                        <p:strVal val="visible"/>
                                      </p:to>
                                    </p:set>
                                    <p:animEffect transition="in" filter="wipe(down)">
                                      <p:cBhvr>
                                        <p:cTn id="117" dur="500"/>
                                        <p:tgtEl>
                                          <p:spTgt spid="17">
                                            <p:graphicEl>
                                              <a:chart seriesIdx="-3" categoryIdx="-3" bldStep="gridLegend"/>
                                            </p:graphicEl>
                                          </p:spTgt>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17">
                                            <p:graphicEl>
                                              <a:chart seriesIdx="-4" categoryIdx="0" bldStep="category"/>
                                            </p:graphicEl>
                                          </p:spTgt>
                                        </p:tgtEl>
                                        <p:attrNameLst>
                                          <p:attrName>style.visibility</p:attrName>
                                        </p:attrNameLst>
                                      </p:cBhvr>
                                      <p:to>
                                        <p:strVal val="visible"/>
                                      </p:to>
                                    </p:set>
                                    <p:animEffect transition="in" filter="wipe(down)">
                                      <p:cBhvr>
                                        <p:cTn id="122" dur="500"/>
                                        <p:tgtEl>
                                          <p:spTgt spid="17">
                                            <p:graphicEl>
                                              <a:chart seriesIdx="-4" categoryIdx="0" bldStep="category"/>
                                            </p:graphic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17">
                                            <p:graphicEl>
                                              <a:chart seriesIdx="-4" categoryIdx="1" bldStep="category"/>
                                            </p:graphicEl>
                                          </p:spTgt>
                                        </p:tgtEl>
                                        <p:attrNameLst>
                                          <p:attrName>style.visibility</p:attrName>
                                        </p:attrNameLst>
                                      </p:cBhvr>
                                      <p:to>
                                        <p:strVal val="visible"/>
                                      </p:to>
                                    </p:set>
                                    <p:animEffect transition="in" filter="wipe(down)">
                                      <p:cBhvr>
                                        <p:cTn id="127" dur="500"/>
                                        <p:tgtEl>
                                          <p:spTgt spid="17">
                                            <p:graphicEl>
                                              <a:chart seriesIdx="-4" categoryIdx="1" bldStep="category"/>
                                            </p:graphicEl>
                                          </p:spTgt>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4" fill="hold" grpId="0" nodeType="clickEffect">
                                  <p:stCondLst>
                                    <p:cond delay="0"/>
                                  </p:stCondLst>
                                  <p:childTnLst>
                                    <p:set>
                                      <p:cBhvr>
                                        <p:cTn id="131" dur="1" fill="hold">
                                          <p:stCondLst>
                                            <p:cond delay="0"/>
                                          </p:stCondLst>
                                        </p:cTn>
                                        <p:tgtEl>
                                          <p:spTgt spid="17">
                                            <p:graphicEl>
                                              <a:chart seriesIdx="-4" categoryIdx="2" bldStep="category"/>
                                            </p:graphicEl>
                                          </p:spTgt>
                                        </p:tgtEl>
                                        <p:attrNameLst>
                                          <p:attrName>style.visibility</p:attrName>
                                        </p:attrNameLst>
                                      </p:cBhvr>
                                      <p:to>
                                        <p:strVal val="visible"/>
                                      </p:to>
                                    </p:set>
                                    <p:animEffect transition="in" filter="wipe(down)">
                                      <p:cBhvr>
                                        <p:cTn id="132" dur="500"/>
                                        <p:tgtEl>
                                          <p:spTgt spid="17">
                                            <p:graphicEl>
                                              <a:chart seriesIdx="-4" categoryIdx="2" bldStep="category"/>
                                            </p:graphicEl>
                                          </p:spTgt>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4" fill="hold" grpId="0" nodeType="clickEffect">
                                  <p:stCondLst>
                                    <p:cond delay="0"/>
                                  </p:stCondLst>
                                  <p:childTnLst>
                                    <p:set>
                                      <p:cBhvr>
                                        <p:cTn id="136" dur="1" fill="hold">
                                          <p:stCondLst>
                                            <p:cond delay="0"/>
                                          </p:stCondLst>
                                        </p:cTn>
                                        <p:tgtEl>
                                          <p:spTgt spid="17">
                                            <p:graphicEl>
                                              <a:chart seriesIdx="-4" categoryIdx="3" bldStep="category"/>
                                            </p:graphicEl>
                                          </p:spTgt>
                                        </p:tgtEl>
                                        <p:attrNameLst>
                                          <p:attrName>style.visibility</p:attrName>
                                        </p:attrNameLst>
                                      </p:cBhvr>
                                      <p:to>
                                        <p:strVal val="visible"/>
                                      </p:to>
                                    </p:set>
                                    <p:animEffect transition="in" filter="wipe(down)">
                                      <p:cBhvr>
                                        <p:cTn id="137" dur="500"/>
                                        <p:tgtEl>
                                          <p:spTgt spid="17">
                                            <p:graphicEl>
                                              <a:chart seriesIdx="-4" categoryIdx="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Chart bld="category"/>
        </p:bldSub>
      </p:bldGraphic>
      <p:bldGraphic spid="13" grpId="0">
        <p:bldSub>
          <a:bldChart bld="category"/>
        </p:bldSub>
      </p:bldGraphic>
      <p:bldGraphic spid="14" grpId="0">
        <p:bldSub>
          <a:bldChart bld="category"/>
        </p:bldSub>
      </p:bldGraphic>
      <p:bldGraphic spid="15" grpId="0">
        <p:bldSub>
          <a:bldChart bld="category"/>
        </p:bldSub>
      </p:bldGraphic>
      <p:bldGraphic spid="16" grpId="0">
        <p:bldSub>
          <a:bldChart bld="category"/>
        </p:bldSub>
      </p:bldGraphic>
      <p:bldGraphic spid="17" grpId="0">
        <p:bldSub>
          <a:bldChart bld="category"/>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 Γράφημα"/>
          <p:cNvGraphicFramePr/>
          <p:nvPr/>
        </p:nvGraphicFramePr>
        <p:xfrm>
          <a:off x="323528" y="332656"/>
          <a:ext cx="3960440" cy="27363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5 - Γράφημα"/>
          <p:cNvGraphicFramePr/>
          <p:nvPr/>
        </p:nvGraphicFramePr>
        <p:xfrm>
          <a:off x="4067944" y="260648"/>
          <a:ext cx="4608512" cy="26642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7 - Γράφημα"/>
          <p:cNvGraphicFramePr/>
          <p:nvPr/>
        </p:nvGraphicFramePr>
        <p:xfrm>
          <a:off x="251520" y="2996952"/>
          <a:ext cx="4176464" cy="338437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8 - Γράφημα"/>
          <p:cNvGraphicFramePr/>
          <p:nvPr/>
        </p:nvGraphicFramePr>
        <p:xfrm>
          <a:off x="4644008" y="3356992"/>
          <a:ext cx="4104456" cy="3240360"/>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 calcmode="lin" valueType="num">
                                      <p:cBhvr additive="base">
                                        <p:cTn id="7" dur="500" fill="hold"/>
                                        <p:tgtEl>
                                          <p:spTgt spid="5">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graphicEl>
                                              <a:chart seriesIdx="-4" categoryIdx="0" bldStep="category"/>
                                            </p:graphicEl>
                                          </p:spTgt>
                                        </p:tgtEl>
                                        <p:attrNameLst>
                                          <p:attrName>style.visibility</p:attrName>
                                        </p:attrNameLst>
                                      </p:cBhvr>
                                      <p:to>
                                        <p:strVal val="visible"/>
                                      </p:to>
                                    </p:set>
                                    <p:anim calcmode="lin" valueType="num">
                                      <p:cBhvr additive="base">
                                        <p:cTn id="13" dur="500" fill="hold"/>
                                        <p:tgtEl>
                                          <p:spTgt spid="5">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graphicEl>
                                              <a:chart seriesIdx="-4" categoryIdx="0"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graphicEl>
                                              <a:chart seriesIdx="-4" categoryIdx="1" bldStep="category"/>
                                            </p:graphicEl>
                                          </p:spTgt>
                                        </p:tgtEl>
                                        <p:attrNameLst>
                                          <p:attrName>style.visibility</p:attrName>
                                        </p:attrNameLst>
                                      </p:cBhvr>
                                      <p:to>
                                        <p:strVal val="visible"/>
                                      </p:to>
                                    </p:set>
                                    <p:anim calcmode="lin" valueType="num">
                                      <p:cBhvr additive="base">
                                        <p:cTn id="19" dur="500" fill="hold"/>
                                        <p:tgtEl>
                                          <p:spTgt spid="5">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graphicEl>
                                              <a:chart seriesIdx="-4" categoryIdx="1"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graphicEl>
                                              <a:chart seriesIdx="-4" categoryIdx="2" bldStep="category"/>
                                            </p:graphicEl>
                                          </p:spTgt>
                                        </p:tgtEl>
                                        <p:attrNameLst>
                                          <p:attrName>style.visibility</p:attrName>
                                        </p:attrNameLst>
                                      </p:cBhvr>
                                      <p:to>
                                        <p:strVal val="visible"/>
                                      </p:to>
                                    </p:set>
                                    <p:anim calcmode="lin" valueType="num">
                                      <p:cBhvr additive="base">
                                        <p:cTn id="25" dur="500" fill="hold"/>
                                        <p:tgtEl>
                                          <p:spTgt spid="5">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graphicEl>
                                              <a:chart seriesIdx="-4" categoryIdx="2"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chart seriesIdx="-4" categoryIdx="3" bldStep="category"/>
                                            </p:graphicEl>
                                          </p:spTgt>
                                        </p:tgtEl>
                                        <p:attrNameLst>
                                          <p:attrName>style.visibility</p:attrName>
                                        </p:attrNameLst>
                                      </p:cBhvr>
                                      <p:to>
                                        <p:strVal val="visible"/>
                                      </p:to>
                                    </p:set>
                                    <p:anim calcmode="lin" valueType="num">
                                      <p:cBhvr additive="base">
                                        <p:cTn id="31" dur="500" fill="hold"/>
                                        <p:tgtEl>
                                          <p:spTgt spid="5">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chart seriesIdx="-4" categoryIdx="3"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graphicEl>
                                              <a:chart seriesIdx="-4" categoryIdx="4" bldStep="category"/>
                                            </p:graphicEl>
                                          </p:spTgt>
                                        </p:tgtEl>
                                        <p:attrNameLst>
                                          <p:attrName>style.visibility</p:attrName>
                                        </p:attrNameLst>
                                      </p:cBhvr>
                                      <p:to>
                                        <p:strVal val="visible"/>
                                      </p:to>
                                    </p:set>
                                    <p:anim calcmode="lin" valueType="num">
                                      <p:cBhvr additive="base">
                                        <p:cTn id="37" dur="500" fill="hold"/>
                                        <p:tgtEl>
                                          <p:spTgt spid="5">
                                            <p:graphicEl>
                                              <a:chart seriesIdx="-4" categoryIdx="4" bldStep="category"/>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chart seriesIdx="-4" categoryIdx="4"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graphicEl>
                                              <a:chart seriesIdx="-3" categoryIdx="-3" bldStep="gridLegend"/>
                                            </p:graphicEl>
                                          </p:spTgt>
                                        </p:tgtEl>
                                        <p:attrNameLst>
                                          <p:attrName>style.visibility</p:attrName>
                                        </p:attrNameLst>
                                      </p:cBhvr>
                                      <p:to>
                                        <p:strVal val="visible"/>
                                      </p:to>
                                    </p:set>
                                    <p:anim calcmode="lin" valueType="num">
                                      <p:cBhvr additive="base">
                                        <p:cTn id="43" dur="500" fill="hold"/>
                                        <p:tgtEl>
                                          <p:spTgt spid="6">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graphicEl>
                                              <a:chart seriesIdx="-4" categoryIdx="0" bldStep="category"/>
                                            </p:graphicEl>
                                          </p:spTgt>
                                        </p:tgtEl>
                                        <p:attrNameLst>
                                          <p:attrName>style.visibility</p:attrName>
                                        </p:attrNameLst>
                                      </p:cBhvr>
                                      <p:to>
                                        <p:strVal val="visible"/>
                                      </p:to>
                                    </p:set>
                                    <p:anim calcmode="lin" valueType="num">
                                      <p:cBhvr additive="base">
                                        <p:cTn id="49" dur="500" fill="hold"/>
                                        <p:tgtEl>
                                          <p:spTgt spid="6">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graphicEl>
                                              <a:chart seriesIdx="-4" categoryIdx="0"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graphicEl>
                                              <a:chart seriesIdx="-4" categoryIdx="1" bldStep="category"/>
                                            </p:graphicEl>
                                          </p:spTgt>
                                        </p:tgtEl>
                                        <p:attrNameLst>
                                          <p:attrName>style.visibility</p:attrName>
                                        </p:attrNameLst>
                                      </p:cBhvr>
                                      <p:to>
                                        <p:strVal val="visible"/>
                                      </p:to>
                                    </p:set>
                                    <p:anim calcmode="lin" valueType="num">
                                      <p:cBhvr additive="base">
                                        <p:cTn id="55" dur="500" fill="hold"/>
                                        <p:tgtEl>
                                          <p:spTgt spid="6">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graphicEl>
                                              <a:chart seriesIdx="-4" categoryIdx="1"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graphicEl>
                                              <a:chart seriesIdx="-4" categoryIdx="2" bldStep="category"/>
                                            </p:graphicEl>
                                          </p:spTgt>
                                        </p:tgtEl>
                                        <p:attrNameLst>
                                          <p:attrName>style.visibility</p:attrName>
                                        </p:attrNameLst>
                                      </p:cBhvr>
                                      <p:to>
                                        <p:strVal val="visible"/>
                                      </p:to>
                                    </p:set>
                                    <p:anim calcmode="lin" valueType="num">
                                      <p:cBhvr additive="base">
                                        <p:cTn id="61" dur="500" fill="hold"/>
                                        <p:tgtEl>
                                          <p:spTgt spid="6">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graphicEl>
                                              <a:chart seriesIdx="-4" categoryIdx="2"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
                                            <p:graphicEl>
                                              <a:chart seriesIdx="-4" categoryIdx="3" bldStep="category"/>
                                            </p:graphicEl>
                                          </p:spTgt>
                                        </p:tgtEl>
                                        <p:attrNameLst>
                                          <p:attrName>style.visibility</p:attrName>
                                        </p:attrNameLst>
                                      </p:cBhvr>
                                      <p:to>
                                        <p:strVal val="visible"/>
                                      </p:to>
                                    </p:set>
                                    <p:anim calcmode="lin" valueType="num">
                                      <p:cBhvr additive="base">
                                        <p:cTn id="67" dur="500" fill="hold"/>
                                        <p:tgtEl>
                                          <p:spTgt spid="6">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6">
                                            <p:graphicEl>
                                              <a:chart seriesIdx="-4" categoryIdx="3"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
                                            <p:graphicEl>
                                              <a:chart seriesIdx="-4" categoryIdx="4" bldStep="category"/>
                                            </p:graphicEl>
                                          </p:spTgt>
                                        </p:tgtEl>
                                        <p:attrNameLst>
                                          <p:attrName>style.visibility</p:attrName>
                                        </p:attrNameLst>
                                      </p:cBhvr>
                                      <p:to>
                                        <p:strVal val="visible"/>
                                      </p:to>
                                    </p:set>
                                    <p:anim calcmode="lin" valueType="num">
                                      <p:cBhvr additive="base">
                                        <p:cTn id="73" dur="500" fill="hold"/>
                                        <p:tgtEl>
                                          <p:spTgt spid="6">
                                            <p:graphicEl>
                                              <a:chart seriesIdx="-4" categoryIdx="4" bldStep="category"/>
                                            </p:graphicEl>
                                          </p:spTgt>
                                        </p:tgtEl>
                                        <p:attrNameLst>
                                          <p:attrName>ppt_x</p:attrName>
                                        </p:attrNameLst>
                                      </p:cBhvr>
                                      <p:tavLst>
                                        <p:tav tm="0">
                                          <p:val>
                                            <p:strVal val="#ppt_x"/>
                                          </p:val>
                                        </p:tav>
                                        <p:tav tm="100000">
                                          <p:val>
                                            <p:strVal val="#ppt_x"/>
                                          </p:val>
                                        </p:tav>
                                      </p:tavLst>
                                    </p:anim>
                                    <p:anim calcmode="lin" valueType="num">
                                      <p:cBhvr additive="base">
                                        <p:cTn id="74" dur="500" fill="hold"/>
                                        <p:tgtEl>
                                          <p:spTgt spid="6">
                                            <p:graphicEl>
                                              <a:chart seriesIdx="-4" categoryIdx="4"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8">
                                            <p:graphicEl>
                                              <a:chart seriesIdx="-3" categoryIdx="-3" bldStep="gridLegend"/>
                                            </p:graphicEl>
                                          </p:spTgt>
                                        </p:tgtEl>
                                        <p:attrNameLst>
                                          <p:attrName>style.visibility</p:attrName>
                                        </p:attrNameLst>
                                      </p:cBhvr>
                                      <p:to>
                                        <p:strVal val="visible"/>
                                      </p:to>
                                    </p:set>
                                    <p:anim calcmode="lin" valueType="num">
                                      <p:cBhvr additive="base">
                                        <p:cTn id="79" dur="500" fill="hold"/>
                                        <p:tgtEl>
                                          <p:spTgt spid="8">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80" dur="500" fill="hold"/>
                                        <p:tgtEl>
                                          <p:spTgt spid="8">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8">
                                            <p:graphicEl>
                                              <a:chart seriesIdx="-4" categoryIdx="0" bldStep="category"/>
                                            </p:graphicEl>
                                          </p:spTgt>
                                        </p:tgtEl>
                                        <p:attrNameLst>
                                          <p:attrName>style.visibility</p:attrName>
                                        </p:attrNameLst>
                                      </p:cBhvr>
                                      <p:to>
                                        <p:strVal val="visible"/>
                                      </p:to>
                                    </p:set>
                                    <p:anim calcmode="lin" valueType="num">
                                      <p:cBhvr additive="base">
                                        <p:cTn id="85" dur="500" fill="hold"/>
                                        <p:tgtEl>
                                          <p:spTgt spid="8">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additive="base">
                                        <p:cTn id="86" dur="500" fill="hold"/>
                                        <p:tgtEl>
                                          <p:spTgt spid="8">
                                            <p:graphicEl>
                                              <a:chart seriesIdx="-4" categoryIdx="0"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8">
                                            <p:graphicEl>
                                              <a:chart seriesIdx="-4" categoryIdx="1" bldStep="category"/>
                                            </p:graphicEl>
                                          </p:spTgt>
                                        </p:tgtEl>
                                        <p:attrNameLst>
                                          <p:attrName>style.visibility</p:attrName>
                                        </p:attrNameLst>
                                      </p:cBhvr>
                                      <p:to>
                                        <p:strVal val="visible"/>
                                      </p:to>
                                    </p:set>
                                    <p:anim calcmode="lin" valueType="num">
                                      <p:cBhvr additive="base">
                                        <p:cTn id="91" dur="500" fill="hold"/>
                                        <p:tgtEl>
                                          <p:spTgt spid="8">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additive="base">
                                        <p:cTn id="92" dur="500" fill="hold"/>
                                        <p:tgtEl>
                                          <p:spTgt spid="8">
                                            <p:graphicEl>
                                              <a:chart seriesIdx="-4" categoryIdx="1"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8">
                                            <p:graphicEl>
                                              <a:chart seriesIdx="-4" categoryIdx="2" bldStep="category"/>
                                            </p:graphicEl>
                                          </p:spTgt>
                                        </p:tgtEl>
                                        <p:attrNameLst>
                                          <p:attrName>style.visibility</p:attrName>
                                        </p:attrNameLst>
                                      </p:cBhvr>
                                      <p:to>
                                        <p:strVal val="visible"/>
                                      </p:to>
                                    </p:set>
                                    <p:anim calcmode="lin" valueType="num">
                                      <p:cBhvr additive="base">
                                        <p:cTn id="97" dur="500" fill="hold"/>
                                        <p:tgtEl>
                                          <p:spTgt spid="8">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additive="base">
                                        <p:cTn id="98" dur="500" fill="hold"/>
                                        <p:tgtEl>
                                          <p:spTgt spid="8">
                                            <p:graphicEl>
                                              <a:chart seriesIdx="-4" categoryIdx="2"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8">
                                            <p:graphicEl>
                                              <a:chart seriesIdx="-4" categoryIdx="3" bldStep="category"/>
                                            </p:graphicEl>
                                          </p:spTgt>
                                        </p:tgtEl>
                                        <p:attrNameLst>
                                          <p:attrName>style.visibility</p:attrName>
                                        </p:attrNameLst>
                                      </p:cBhvr>
                                      <p:to>
                                        <p:strVal val="visible"/>
                                      </p:to>
                                    </p:set>
                                    <p:anim calcmode="lin" valueType="num">
                                      <p:cBhvr additive="base">
                                        <p:cTn id="103" dur="500" fill="hold"/>
                                        <p:tgtEl>
                                          <p:spTgt spid="8">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additive="base">
                                        <p:cTn id="104" dur="500" fill="hold"/>
                                        <p:tgtEl>
                                          <p:spTgt spid="8">
                                            <p:graphicEl>
                                              <a:chart seriesIdx="-4" categoryIdx="3"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9">
                                            <p:graphicEl>
                                              <a:chart seriesIdx="-3" categoryIdx="-3" bldStep="gridLegend"/>
                                            </p:graphicEl>
                                          </p:spTgt>
                                        </p:tgtEl>
                                        <p:attrNameLst>
                                          <p:attrName>style.visibility</p:attrName>
                                        </p:attrNameLst>
                                      </p:cBhvr>
                                      <p:to>
                                        <p:strVal val="visible"/>
                                      </p:to>
                                    </p:set>
                                    <p:anim calcmode="lin" valueType="num">
                                      <p:cBhvr additive="base">
                                        <p:cTn id="109" dur="500" fill="hold"/>
                                        <p:tgtEl>
                                          <p:spTgt spid="9">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110" dur="500" fill="hold"/>
                                        <p:tgtEl>
                                          <p:spTgt spid="9">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9">
                                            <p:graphicEl>
                                              <a:chart seriesIdx="-4" categoryIdx="0" bldStep="category"/>
                                            </p:graphicEl>
                                          </p:spTgt>
                                        </p:tgtEl>
                                        <p:attrNameLst>
                                          <p:attrName>style.visibility</p:attrName>
                                        </p:attrNameLst>
                                      </p:cBhvr>
                                      <p:to>
                                        <p:strVal val="visible"/>
                                      </p:to>
                                    </p:set>
                                    <p:anim calcmode="lin" valueType="num">
                                      <p:cBhvr additive="base">
                                        <p:cTn id="115" dur="500" fill="hold"/>
                                        <p:tgtEl>
                                          <p:spTgt spid="9">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additive="base">
                                        <p:cTn id="116" dur="500" fill="hold"/>
                                        <p:tgtEl>
                                          <p:spTgt spid="9">
                                            <p:graphicEl>
                                              <a:chart seriesIdx="-4" categoryIdx="0"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9">
                                            <p:graphicEl>
                                              <a:chart seriesIdx="-4" categoryIdx="1" bldStep="category"/>
                                            </p:graphicEl>
                                          </p:spTgt>
                                        </p:tgtEl>
                                        <p:attrNameLst>
                                          <p:attrName>style.visibility</p:attrName>
                                        </p:attrNameLst>
                                      </p:cBhvr>
                                      <p:to>
                                        <p:strVal val="visible"/>
                                      </p:to>
                                    </p:set>
                                    <p:anim calcmode="lin" valueType="num">
                                      <p:cBhvr additive="base">
                                        <p:cTn id="121" dur="500" fill="hold"/>
                                        <p:tgtEl>
                                          <p:spTgt spid="9">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additive="base">
                                        <p:cTn id="122" dur="500" fill="hold"/>
                                        <p:tgtEl>
                                          <p:spTgt spid="9">
                                            <p:graphicEl>
                                              <a:chart seriesIdx="-4" categoryIdx="1"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9">
                                            <p:graphicEl>
                                              <a:chart seriesIdx="-4" categoryIdx="2" bldStep="category"/>
                                            </p:graphicEl>
                                          </p:spTgt>
                                        </p:tgtEl>
                                        <p:attrNameLst>
                                          <p:attrName>style.visibility</p:attrName>
                                        </p:attrNameLst>
                                      </p:cBhvr>
                                      <p:to>
                                        <p:strVal val="visible"/>
                                      </p:to>
                                    </p:set>
                                    <p:anim calcmode="lin" valueType="num">
                                      <p:cBhvr additive="base">
                                        <p:cTn id="127" dur="500" fill="hold"/>
                                        <p:tgtEl>
                                          <p:spTgt spid="9">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additive="base">
                                        <p:cTn id="128" dur="500" fill="hold"/>
                                        <p:tgtEl>
                                          <p:spTgt spid="9">
                                            <p:graphicEl>
                                              <a:chart seriesIdx="-4" categoryIdx="2" bldStep="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9">
                                            <p:graphicEl>
                                              <a:chart seriesIdx="-4" categoryIdx="3" bldStep="category"/>
                                            </p:graphicEl>
                                          </p:spTgt>
                                        </p:tgtEl>
                                        <p:attrNameLst>
                                          <p:attrName>style.visibility</p:attrName>
                                        </p:attrNameLst>
                                      </p:cBhvr>
                                      <p:to>
                                        <p:strVal val="visible"/>
                                      </p:to>
                                    </p:set>
                                    <p:anim calcmode="lin" valueType="num">
                                      <p:cBhvr additive="base">
                                        <p:cTn id="133" dur="500" fill="hold"/>
                                        <p:tgtEl>
                                          <p:spTgt spid="9">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additive="base">
                                        <p:cTn id="134" dur="500" fill="hold"/>
                                        <p:tgtEl>
                                          <p:spTgt spid="9">
                                            <p:graphicEl>
                                              <a:chart seriesIdx="-4" categoryIdx="3" bldStep="category"/>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Graphic spid="6" grpId="0">
        <p:bldSub>
          <a:bldChart bld="category"/>
        </p:bldSub>
      </p:bldGraphic>
      <p:bldGraphic spid="8" grpId="0">
        <p:bldSub>
          <a:bldChart bld="category"/>
        </p:bldSub>
      </p:bldGraphic>
      <p:bldGraphic spid="9" grpId="0">
        <p:bldSub>
          <a:bldChart bld="category"/>
        </p:bldSub>
      </p:bldGraphic>
    </p:bldLst>
  </p:timing>
</p:sld>
</file>

<file path=ppt/theme/theme1.xml><?xml version="1.0" encoding="utf-8"?>
<a:theme xmlns:a="http://schemas.openxmlformats.org/drawingml/2006/main" name="Τεχνικό">
  <a:themeElements>
    <a:clrScheme name="Τεχνικό">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Τεχνικό">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Τεχνικό">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137</TotalTime>
  <Words>594</Words>
  <Application>Microsoft Office PowerPoint</Application>
  <PresentationFormat>Προβολή στην οθόνη (4:3)</PresentationFormat>
  <Paragraphs>65</Paragraphs>
  <Slides>9</Slides>
  <Notes>9</Notes>
  <HiddenSlides>0</HiddenSlides>
  <MMClips>0</MMClips>
  <ScaleCrop>false</ScaleCrop>
  <HeadingPairs>
    <vt:vector size="4" baseType="variant">
      <vt:variant>
        <vt:lpstr>Θέμα</vt:lpstr>
      </vt:variant>
      <vt:variant>
        <vt:i4>1</vt:i4>
      </vt:variant>
      <vt:variant>
        <vt:lpstr>Τίτλοι διαφανειών</vt:lpstr>
      </vt:variant>
      <vt:variant>
        <vt:i4>9</vt:i4>
      </vt:variant>
    </vt:vector>
  </HeadingPairs>
  <TitlesOfParts>
    <vt:vector size="10" baseType="lpstr">
      <vt:lpstr>Τεχνικό</vt:lpstr>
      <vt:lpstr>Μ.Μ.Ε </vt:lpstr>
      <vt:lpstr>ΡΟΛΟΣ</vt:lpstr>
      <vt:lpstr>Διαφάνεια 3</vt:lpstr>
      <vt:lpstr>Διαφάνεια 4</vt:lpstr>
      <vt:lpstr>ΠΕΙΡΑΤΕΙΑ ΛΟΓΙΣΜΙΚΟΥ </vt:lpstr>
      <vt:lpstr>   </vt:lpstr>
      <vt:lpstr>ΕΡΩΤΗΜΑΤΟΛΟΓΙΟ</vt:lpstr>
      <vt:lpstr>Διαφάνεια 8</vt:lpstr>
      <vt:lpstr>Διαφάνεια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Valued Acer Customer</dc:creator>
  <cp:lastModifiedBy>Valued Acer Customer</cp:lastModifiedBy>
  <cp:revision>15</cp:revision>
  <dcterms:created xsi:type="dcterms:W3CDTF">2013-04-15T17:46:40Z</dcterms:created>
  <dcterms:modified xsi:type="dcterms:W3CDTF">2013-04-15T20:04:21Z</dcterms:modified>
</cp:coreProperties>
</file>