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7"/>
  </p:notesMasterIdLst>
  <p:sldIdLst>
    <p:sldId id="271" r:id="rId2"/>
    <p:sldId id="256" r:id="rId3"/>
    <p:sldId id="257" r:id="rId4"/>
    <p:sldId id="261" r:id="rId5"/>
    <p:sldId id="258" r:id="rId6"/>
    <p:sldId id="259" r:id="rId7"/>
    <p:sldId id="260" r:id="rId8"/>
    <p:sldId id="262" r:id="rId9"/>
    <p:sldId id="263" r:id="rId10"/>
    <p:sldId id="264" r:id="rId11"/>
    <p:sldId id="265" r:id="rId12"/>
    <p:sldId id="266" r:id="rId13"/>
    <p:sldId id="267" r:id="rId14"/>
    <p:sldId id="270" r:id="rId15"/>
    <p:sldId id="269" r:id="rId16"/>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______________Microsoft_Office_Excel1.xlsx"/></Relationships>
</file>

<file path=ppt/charts/_rels/chart2.xml.rels><?xml version="1.0" encoding="UTF-8" standalone="yes"?>
<Relationships xmlns="http://schemas.openxmlformats.org/package/2006/relationships"><Relationship Id="rId1" Type="http://schemas.openxmlformats.org/officeDocument/2006/relationships/package" Target="../embeddings/___________________Microsoft_Office_Excel2.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l-GR"/>
  <c:style val="3"/>
  <c:chart>
    <c:title>
      <c:layout/>
    </c:title>
    <c:view3D>
      <c:perspective val="30"/>
    </c:view3D>
    <c:plotArea>
      <c:layout/>
      <c:pie3DChart>
        <c:varyColors val="1"/>
        <c:ser>
          <c:idx val="0"/>
          <c:order val="0"/>
          <c:tx>
            <c:strRef>
              <c:f>Φύλλο1!$B$1</c:f>
              <c:strCache>
                <c:ptCount val="1"/>
                <c:pt idx="0">
                  <c:v>ηλικίας 18-25</c:v>
                </c:pt>
              </c:strCache>
            </c:strRef>
          </c:tx>
          <c:dLbls>
            <c:dLbl>
              <c:idx val="0"/>
              <c:layout/>
              <c:tx>
                <c:rich>
                  <a:bodyPr/>
                  <a:lstStyle/>
                  <a:p>
                    <a:r>
                      <a:rPr lang="el-GR" smtClean="0"/>
                      <a:t>80</a:t>
                    </a:r>
                    <a:r>
                      <a:rPr lang="en-US" smtClean="0"/>
                      <a:t>%</a:t>
                    </a:r>
                    <a:endParaRPr lang="en-US"/>
                  </a:p>
                </c:rich>
              </c:tx>
              <c:showPercent val="1"/>
            </c:dLbl>
            <c:dLbl>
              <c:idx val="1"/>
              <c:layout/>
              <c:tx>
                <c:rich>
                  <a:bodyPr/>
                  <a:lstStyle/>
                  <a:p>
                    <a:r>
                      <a:rPr lang="el-GR" smtClean="0"/>
                      <a:t>20%</a:t>
                    </a:r>
                    <a:endParaRPr lang="en-US"/>
                  </a:p>
                </c:rich>
              </c:tx>
              <c:showPercent val="1"/>
            </c:dLbl>
            <c:dLbl>
              <c:idx val="2"/>
              <c:layout/>
              <c:tx>
                <c:rich>
                  <a:bodyPr/>
                  <a:lstStyle/>
                  <a:p>
                    <a:r>
                      <a:rPr lang="el-GR" smtClean="0"/>
                      <a:t>60%</a:t>
                    </a:r>
                    <a:endParaRPr lang="en-US"/>
                  </a:p>
                </c:rich>
              </c:tx>
              <c:showPercent val="1"/>
            </c:dLbl>
            <c:dLbl>
              <c:idx val="3"/>
              <c:layout/>
              <c:tx>
                <c:rich>
                  <a:bodyPr/>
                  <a:lstStyle/>
                  <a:p>
                    <a:r>
                      <a:rPr lang="el-GR" smtClean="0"/>
                      <a:t>30%</a:t>
                    </a:r>
                    <a:endParaRPr lang="en-US"/>
                  </a:p>
                </c:rich>
              </c:tx>
              <c:showPercent val="1"/>
            </c:dLbl>
            <c:showPercent val="1"/>
            <c:showLeaderLines val="1"/>
          </c:dLbls>
          <c:cat>
            <c:strRef>
              <c:f>Φύλλο1!$A$2:$A$5</c:f>
              <c:strCache>
                <c:ptCount val="4"/>
                <c:pt idx="0">
                  <c:v>υπέρ</c:v>
                </c:pt>
                <c:pt idx="1">
                  <c:v>κατά</c:v>
                </c:pt>
                <c:pt idx="2">
                  <c:v>προσληφθέντες στο εξωτερικό</c:v>
                </c:pt>
                <c:pt idx="3">
                  <c:v>προσληφθέντες στην πατρίδα</c:v>
                </c:pt>
              </c:strCache>
            </c:strRef>
          </c:cat>
          <c:val>
            <c:numRef>
              <c:f>Φύλλο1!$B$2:$B$5</c:f>
              <c:numCache>
                <c:formatCode>General</c:formatCode>
                <c:ptCount val="4"/>
                <c:pt idx="0">
                  <c:v>80</c:v>
                </c:pt>
                <c:pt idx="1">
                  <c:v>20</c:v>
                </c:pt>
                <c:pt idx="2">
                  <c:v>60</c:v>
                </c:pt>
                <c:pt idx="3">
                  <c:v>30</c:v>
                </c:pt>
              </c:numCache>
            </c:numRef>
          </c:val>
        </c:ser>
        <c:dLbls>
          <c:showPercent val="1"/>
        </c:dLbls>
      </c:pie3DChart>
    </c:plotArea>
    <c:legend>
      <c:legendPos val="t"/>
      <c:layout/>
    </c:legend>
    <c:plotVisOnly val="1"/>
  </c:chart>
  <c:txPr>
    <a:bodyPr/>
    <a:lstStyle/>
    <a:p>
      <a:pPr>
        <a:defRPr sz="1800"/>
      </a:pPr>
      <a:endParaRPr lang="el-GR"/>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l-GR"/>
  <c:chart>
    <c:title>
      <c:layout/>
    </c:title>
    <c:view3D>
      <c:rotX val="30"/>
      <c:perspective val="30"/>
    </c:view3D>
    <c:plotArea>
      <c:layout/>
      <c:pie3DChart>
        <c:varyColors val="1"/>
        <c:ser>
          <c:idx val="0"/>
          <c:order val="0"/>
          <c:tx>
            <c:strRef>
              <c:f>Φύλλο1!$B$1</c:f>
              <c:strCache>
                <c:ptCount val="1"/>
                <c:pt idx="0">
                  <c:v>Ανεργία</c:v>
                </c:pt>
              </c:strCache>
            </c:strRef>
          </c:tx>
          <c:dLbls>
            <c:showPercent val="1"/>
            <c:showLeaderLines val="1"/>
          </c:dLbls>
          <c:cat>
            <c:strRef>
              <c:f>Φύλλο1!$A$2:$A$6</c:f>
              <c:strCache>
                <c:ptCount val="5"/>
                <c:pt idx="0">
                  <c:v>Ελλάδα</c:v>
                </c:pt>
                <c:pt idx="1">
                  <c:v>Ισπανία</c:v>
                </c:pt>
                <c:pt idx="2">
                  <c:v>Αυστρία</c:v>
                </c:pt>
                <c:pt idx="3">
                  <c:v>Ολλανδία</c:v>
                </c:pt>
                <c:pt idx="4">
                  <c:v>Γερμανία</c:v>
                </c:pt>
              </c:strCache>
            </c:strRef>
          </c:cat>
          <c:val>
            <c:numRef>
              <c:f>Φύλλο1!$B$2:$B$6</c:f>
              <c:numCache>
                <c:formatCode>General</c:formatCode>
                <c:ptCount val="5"/>
                <c:pt idx="0">
                  <c:v>55.4</c:v>
                </c:pt>
                <c:pt idx="1">
                  <c:v>52.9</c:v>
                </c:pt>
                <c:pt idx="2">
                  <c:v>9.8000000000000007</c:v>
                </c:pt>
                <c:pt idx="3">
                  <c:v>9.4</c:v>
                </c:pt>
                <c:pt idx="4">
                  <c:v>8.1</c:v>
                </c:pt>
              </c:numCache>
            </c:numRef>
          </c:val>
        </c:ser>
        <c:dLbls>
          <c:showPercent val="1"/>
        </c:dLbls>
      </c:pie3DChart>
    </c:plotArea>
    <c:legend>
      <c:legendPos val="t"/>
      <c:layout/>
    </c:legend>
    <c:plotVisOnly val="1"/>
  </c:chart>
  <c:txPr>
    <a:bodyPr/>
    <a:lstStyle/>
    <a:p>
      <a:pPr>
        <a:defRPr sz="1800"/>
      </a:pPr>
      <a:endParaRPr lang="el-GR"/>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a:p>
        </p:txBody>
      </p:sp>
      <p:sp>
        <p:nvSpPr>
          <p:cNvPr id="3" name="2 - Θέση ημερομηνίας"/>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131DFD-42E9-4D25-B1B2-DE4AFC1FFEA1}" type="datetimeFigureOut">
              <a:rPr lang="el-GR" smtClean="0"/>
              <a:pPr/>
              <a:t>3/2/2013</a:t>
            </a:fld>
            <a:endParaRPr lang="el-GR"/>
          </a:p>
        </p:txBody>
      </p:sp>
      <p:sp>
        <p:nvSpPr>
          <p:cNvPr id="4" name="3 - Θέση εικόνας διαφάνειας"/>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l-GR"/>
          </a:p>
        </p:txBody>
      </p:sp>
      <p:sp>
        <p:nvSpPr>
          <p:cNvPr id="5" name="4 - Θέση σημειώσεων"/>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5 - Θέση υποσέλιδου"/>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a:p>
        </p:txBody>
      </p:sp>
      <p:sp>
        <p:nvSpPr>
          <p:cNvPr id="7" name="6 - Θέση αριθμού διαφάνειας"/>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2664C4-EBA3-4BCF-B2C9-8392915C0471}" type="slidenum">
              <a:rPr lang="el-GR" smtClean="0"/>
              <a:pPr/>
              <a:t>‹#›</a:t>
            </a:fld>
            <a:endParaRPr lang="el-G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7" name="6 - Ισοσκελές τρίγωνο"/>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 Τίτλος"/>
          <p:cNvSpPr>
            <a:spLocks noGrp="1"/>
          </p:cNvSpPr>
          <p:nvPr>
            <p:ph type="ctrTitle"/>
          </p:nvPr>
        </p:nvSpPr>
        <p:spPr>
          <a:xfrm>
            <a:off x="540544" y="776288"/>
            <a:ext cx="8062912" cy="1470025"/>
          </a:xfrm>
        </p:spPr>
        <p:txBody>
          <a:bodyPr anchor="b">
            <a:normAutofit/>
          </a:bodyPr>
          <a:lstStyle>
            <a:lvl1pPr algn="r">
              <a:defRPr sz="4400"/>
            </a:lvl1pPr>
          </a:lstStyle>
          <a:p>
            <a:r>
              <a:rPr kumimoji="0" lang="el-GR" smtClean="0"/>
              <a:t>Kλικ για επεξεργασία του τίτλου</a:t>
            </a:r>
            <a:endParaRPr kumimoji="0" lang="en-US"/>
          </a:p>
        </p:txBody>
      </p:sp>
      <p:sp>
        <p:nvSpPr>
          <p:cNvPr id="9" name="8 - Υπότιτλος"/>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l-GR" smtClean="0"/>
              <a:t>Κάντε κλικ για να επεξεργαστείτε τον υπότιτλο του υποδείγματος</a:t>
            </a:r>
            <a:endParaRPr kumimoji="0" lang="en-US"/>
          </a:p>
        </p:txBody>
      </p:sp>
      <p:sp>
        <p:nvSpPr>
          <p:cNvPr id="28" name="27 - Θέση ημερομηνίας"/>
          <p:cNvSpPr>
            <a:spLocks noGrp="1"/>
          </p:cNvSpPr>
          <p:nvPr>
            <p:ph type="dt" sz="half" idx="10"/>
          </p:nvPr>
        </p:nvSpPr>
        <p:spPr>
          <a:xfrm>
            <a:off x="1371600" y="6012656"/>
            <a:ext cx="5791200" cy="365125"/>
          </a:xfrm>
        </p:spPr>
        <p:txBody>
          <a:bodyPr tIns="0" bIns="0" anchor="t"/>
          <a:lstStyle>
            <a:lvl1pPr algn="r">
              <a:defRPr sz="1000"/>
            </a:lvl1pPr>
          </a:lstStyle>
          <a:p>
            <a:fld id="{CF624F44-E539-44E3-982D-CC1590200405}" type="datetimeFigureOut">
              <a:rPr lang="el-GR" smtClean="0"/>
              <a:pPr/>
              <a:t>3/2/2013</a:t>
            </a:fld>
            <a:endParaRPr lang="el-GR"/>
          </a:p>
        </p:txBody>
      </p:sp>
      <p:sp>
        <p:nvSpPr>
          <p:cNvPr id="17" name="16 - Θέση υποσέλιδου"/>
          <p:cNvSpPr>
            <a:spLocks noGrp="1"/>
          </p:cNvSpPr>
          <p:nvPr>
            <p:ph type="ftr" sz="quarter" idx="11"/>
          </p:nvPr>
        </p:nvSpPr>
        <p:spPr>
          <a:xfrm>
            <a:off x="1371600" y="5650704"/>
            <a:ext cx="5791200" cy="365125"/>
          </a:xfrm>
        </p:spPr>
        <p:txBody>
          <a:bodyPr tIns="0" bIns="0" anchor="b"/>
          <a:lstStyle>
            <a:lvl1pPr algn="r">
              <a:defRPr sz="1100"/>
            </a:lvl1pPr>
          </a:lstStyle>
          <a:p>
            <a:endParaRPr lang="el-GR"/>
          </a:p>
        </p:txBody>
      </p:sp>
      <p:sp>
        <p:nvSpPr>
          <p:cNvPr id="29" name="28 - Θέση αριθμού διαφάνειας"/>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0C41478A-E996-40DC-A65B-4352A67C89F3}" type="slidenum">
              <a:rPr lang="el-GR" smtClean="0"/>
              <a:pPr/>
              <a:t>‹#›</a:t>
            </a:fld>
            <a:endParaRPr lang="el-G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p:txBody>
          <a:bodyPr vert="eaVer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CF624F44-E539-44E3-982D-CC1590200405}" type="datetimeFigureOut">
              <a:rPr lang="el-GR" smtClean="0"/>
              <a:pPr/>
              <a:t>3/2/2013</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0C41478A-E996-40DC-A65B-4352A67C89F3}" type="slidenum">
              <a:rPr lang="el-GR" smtClean="0"/>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781800" y="381000"/>
            <a:ext cx="1905000" cy="5486400"/>
          </a:xfrm>
        </p:spPr>
        <p:txBody>
          <a:bodyPr vert="eaVer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a:xfrm>
            <a:off x="457200" y="381000"/>
            <a:ext cx="6248400" cy="5486400"/>
          </a:xfrm>
        </p:spPr>
        <p:txBody>
          <a:bodyPr vert="eaVer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CF624F44-E539-44E3-982D-CC1590200405}" type="datetimeFigureOut">
              <a:rPr lang="el-GR" smtClean="0"/>
              <a:pPr/>
              <a:t>3/2/2013</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0C41478A-E996-40DC-A65B-4352A67C89F3}" type="slidenum">
              <a:rPr lang="el-GR" smtClean="0"/>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67494"/>
            <a:ext cx="8229600" cy="1399032"/>
          </a:xfrm>
        </p:spPr>
        <p:txBody>
          <a:bodyPr/>
          <a:lstStyle/>
          <a:p>
            <a:r>
              <a:rPr kumimoji="0" lang="el-GR" smtClean="0"/>
              <a:t>Kλικ για επεξεργασία του τίτλου</a:t>
            </a:r>
            <a:endParaRPr kumimoji="0" lang="en-US"/>
          </a:p>
        </p:txBody>
      </p:sp>
      <p:sp>
        <p:nvSpPr>
          <p:cNvPr id="3" name="2 - Θέση περιεχομένου"/>
          <p:cNvSpPr>
            <a:spLocks noGrp="1"/>
          </p:cNvSpPr>
          <p:nvPr>
            <p:ph idx="1"/>
          </p:nvPr>
        </p:nvSpPr>
        <p:spPr>
          <a:xfrm>
            <a:off x="457200" y="1882808"/>
            <a:ext cx="8229600" cy="4572000"/>
          </a:xfrm>
        </p:spPr>
        <p:txBody>
          <a:body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a:xfrm>
            <a:off x="4791456" y="6480048"/>
            <a:ext cx="2133600" cy="301752"/>
          </a:xfrm>
        </p:spPr>
        <p:txBody>
          <a:bodyPr/>
          <a:lstStyle/>
          <a:p>
            <a:fld id="{CF624F44-E539-44E3-982D-CC1590200405}" type="datetimeFigureOut">
              <a:rPr lang="el-GR" smtClean="0"/>
              <a:pPr/>
              <a:t>3/2/2013</a:t>
            </a:fld>
            <a:endParaRPr lang="el-GR"/>
          </a:p>
        </p:txBody>
      </p:sp>
      <p:sp>
        <p:nvSpPr>
          <p:cNvPr id="5" name="4 - Θέση υποσέλιδου"/>
          <p:cNvSpPr>
            <a:spLocks noGrp="1"/>
          </p:cNvSpPr>
          <p:nvPr>
            <p:ph type="ftr" sz="quarter" idx="11"/>
          </p:nvPr>
        </p:nvSpPr>
        <p:spPr>
          <a:xfrm>
            <a:off x="457200" y="6480969"/>
            <a:ext cx="4260056" cy="300831"/>
          </a:xfrm>
        </p:spPr>
        <p:txBody>
          <a:bodyPr/>
          <a:lstStyle/>
          <a:p>
            <a:endParaRPr lang="el-GR"/>
          </a:p>
        </p:txBody>
      </p:sp>
      <p:sp>
        <p:nvSpPr>
          <p:cNvPr id="6" name="5 - Θέση αριθμού διαφάνειας"/>
          <p:cNvSpPr>
            <a:spLocks noGrp="1"/>
          </p:cNvSpPr>
          <p:nvPr>
            <p:ph type="sldNum" sz="quarter" idx="12"/>
          </p:nvPr>
        </p:nvSpPr>
        <p:spPr/>
        <p:txBody>
          <a:bodyPr/>
          <a:lstStyle/>
          <a:p>
            <a:fld id="{0C41478A-E996-40DC-A65B-4352A67C89F3}" type="slidenum">
              <a:rPr lang="el-GR" smtClean="0"/>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Κεφαλίδα ενότητας">
    <p:bg>
      <p:bgRef idx="1002">
        <a:schemeClr val="bg1"/>
      </p:bgRef>
    </p:bg>
    <p:spTree>
      <p:nvGrpSpPr>
        <p:cNvPr id="1" name=""/>
        <p:cNvGrpSpPr/>
        <p:nvPr/>
      </p:nvGrpSpPr>
      <p:grpSpPr>
        <a:xfrm>
          <a:off x="0" y="0"/>
          <a:ext cx="0" cy="0"/>
          <a:chOff x="0" y="0"/>
          <a:chExt cx="0" cy="0"/>
        </a:xfrm>
      </p:grpSpPr>
      <p:sp>
        <p:nvSpPr>
          <p:cNvPr id="9" name="8 - Ορθογώνιο τρίγωνο"/>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7 - Ισοσκελές τρίγωνο"/>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3 - Θέση ημερομηνίας"/>
          <p:cNvSpPr>
            <a:spLocks noGrp="1"/>
          </p:cNvSpPr>
          <p:nvPr>
            <p:ph type="dt" sz="half" idx="10"/>
          </p:nvPr>
        </p:nvSpPr>
        <p:spPr>
          <a:xfrm>
            <a:off x="6955632" y="6477000"/>
            <a:ext cx="2133600" cy="304800"/>
          </a:xfrm>
        </p:spPr>
        <p:txBody>
          <a:bodyPr/>
          <a:lstStyle/>
          <a:p>
            <a:fld id="{CF624F44-E539-44E3-982D-CC1590200405}" type="datetimeFigureOut">
              <a:rPr lang="el-GR" smtClean="0"/>
              <a:pPr/>
              <a:t>3/2/2013</a:t>
            </a:fld>
            <a:endParaRPr lang="el-GR"/>
          </a:p>
        </p:txBody>
      </p:sp>
      <p:sp>
        <p:nvSpPr>
          <p:cNvPr id="5" name="4 - Θέση υποσέλιδου"/>
          <p:cNvSpPr>
            <a:spLocks noGrp="1"/>
          </p:cNvSpPr>
          <p:nvPr>
            <p:ph type="ftr" sz="quarter" idx="11"/>
          </p:nvPr>
        </p:nvSpPr>
        <p:spPr>
          <a:xfrm>
            <a:off x="2619376" y="6480969"/>
            <a:ext cx="4260056" cy="300831"/>
          </a:xfrm>
        </p:spPr>
        <p:txBody>
          <a:bodyPr/>
          <a:lstStyle/>
          <a:p>
            <a:endParaRPr lang="el-GR"/>
          </a:p>
        </p:txBody>
      </p:sp>
      <p:sp>
        <p:nvSpPr>
          <p:cNvPr id="6" name="5 - Θέση αριθμού διαφάνειας"/>
          <p:cNvSpPr>
            <a:spLocks noGrp="1"/>
          </p:cNvSpPr>
          <p:nvPr>
            <p:ph type="sldNum" sz="quarter" idx="12"/>
          </p:nvPr>
        </p:nvSpPr>
        <p:spPr>
          <a:xfrm>
            <a:off x="8451056" y="809624"/>
            <a:ext cx="502920" cy="300831"/>
          </a:xfrm>
        </p:spPr>
        <p:txBody>
          <a:bodyPr/>
          <a:lstStyle/>
          <a:p>
            <a:fld id="{0C41478A-E996-40DC-A65B-4352A67C89F3}" type="slidenum">
              <a:rPr lang="el-GR" smtClean="0"/>
              <a:pPr/>
              <a:t>‹#›</a:t>
            </a:fld>
            <a:endParaRPr lang="el-GR"/>
          </a:p>
        </p:txBody>
      </p:sp>
      <p:cxnSp>
        <p:nvCxnSpPr>
          <p:cNvPr id="11" name="10 - Ευθεία γραμμή σύνδεσης"/>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 Ευθεία γραμμή σύνδεσης"/>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 Τίτλος"/>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l-GR" smtClean="0"/>
              <a:t>Kλικ για επεξεργασία των στυλ του υποδείγματος</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marL="0" algn="l">
              <a:defRPr/>
            </a:lvl1pPr>
          </a:lstStyle>
          <a:p>
            <a:r>
              <a:rPr kumimoji="0" lang="el-GR" smtClean="0"/>
              <a:t>Kλικ για επεξεργασία του τίτλου</a:t>
            </a:r>
            <a:endParaRPr kumimoji="0" lang="en-US"/>
          </a:p>
        </p:txBody>
      </p:sp>
      <p:sp>
        <p:nvSpPr>
          <p:cNvPr id="3" name="2 - Θέση περιεχομένου"/>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περιεχομένου"/>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a:xfrm>
            <a:off x="4791456" y="6480969"/>
            <a:ext cx="2133600" cy="301752"/>
          </a:xfrm>
        </p:spPr>
        <p:txBody>
          <a:bodyPr/>
          <a:lstStyle/>
          <a:p>
            <a:fld id="{CF624F44-E539-44E3-982D-CC1590200405}" type="datetimeFigureOut">
              <a:rPr lang="el-GR" smtClean="0"/>
              <a:pPr/>
              <a:t>3/2/2013</a:t>
            </a:fld>
            <a:endParaRPr lang="el-GR"/>
          </a:p>
        </p:txBody>
      </p:sp>
      <p:sp>
        <p:nvSpPr>
          <p:cNvPr id="6" name="5 - Θέση υποσέλιδου"/>
          <p:cNvSpPr>
            <a:spLocks noGrp="1"/>
          </p:cNvSpPr>
          <p:nvPr>
            <p:ph type="ftr" sz="quarter" idx="11"/>
          </p:nvPr>
        </p:nvSpPr>
        <p:spPr>
          <a:xfrm>
            <a:off x="457200" y="6480969"/>
            <a:ext cx="4260056" cy="301752"/>
          </a:xfrm>
        </p:spPr>
        <p:txBody>
          <a:bodyPr/>
          <a:lstStyle/>
          <a:p>
            <a:endParaRPr lang="el-GR"/>
          </a:p>
        </p:txBody>
      </p:sp>
      <p:sp>
        <p:nvSpPr>
          <p:cNvPr id="7" name="6 - Θέση αριθμού διαφάνειας"/>
          <p:cNvSpPr>
            <a:spLocks noGrp="1"/>
          </p:cNvSpPr>
          <p:nvPr>
            <p:ph type="sldNum" sz="quarter" idx="12"/>
          </p:nvPr>
        </p:nvSpPr>
        <p:spPr>
          <a:xfrm>
            <a:off x="7589520" y="6480969"/>
            <a:ext cx="502920" cy="301752"/>
          </a:xfrm>
        </p:spPr>
        <p:txBody>
          <a:bodyPr/>
          <a:lstStyle/>
          <a:p>
            <a:fld id="{0C41478A-E996-40DC-A65B-4352A67C89F3}" type="slidenum">
              <a:rPr lang="el-GR" smtClean="0"/>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Σύγκριση">
    <p:bg>
      <p:bgRef idx="1002">
        <a:schemeClr val="bg2"/>
      </p:bgRef>
    </p:bg>
    <p:spTree>
      <p:nvGrpSpPr>
        <p:cNvPr id="1" name=""/>
        <p:cNvGrpSpPr/>
        <p:nvPr/>
      </p:nvGrpSpPr>
      <p:grpSpPr>
        <a:xfrm>
          <a:off x="0" y="0"/>
          <a:ext cx="0" cy="0"/>
          <a:chOff x="0" y="0"/>
          <a:chExt cx="0" cy="0"/>
        </a:xfrm>
      </p:grpSpPr>
      <p:sp>
        <p:nvSpPr>
          <p:cNvPr id="2" name="1 - Τίτλος"/>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l-GR" smtClean="0"/>
              <a:t>Kλικ για επεξεργασία των στυλ του υποδείγματος</a:t>
            </a:r>
          </a:p>
        </p:txBody>
      </p:sp>
      <p:sp>
        <p:nvSpPr>
          <p:cNvPr id="4" name="3 - Θέση κειμένου"/>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l-GR" smtClean="0"/>
              <a:t>Kλικ για επεξεργασία των στυλ του υποδείγματος</a:t>
            </a:r>
          </a:p>
        </p:txBody>
      </p:sp>
      <p:sp>
        <p:nvSpPr>
          <p:cNvPr id="5" name="4 - Θέση περιεχομένου"/>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6" name="5 - Θέση περιεχομένου"/>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7" name="6 - Θέση ημερομηνίας"/>
          <p:cNvSpPr>
            <a:spLocks noGrp="1"/>
          </p:cNvSpPr>
          <p:nvPr>
            <p:ph type="dt" sz="half" idx="10"/>
          </p:nvPr>
        </p:nvSpPr>
        <p:spPr>
          <a:xfrm>
            <a:off x="4791456" y="6480969"/>
            <a:ext cx="2130552" cy="301752"/>
          </a:xfrm>
        </p:spPr>
        <p:txBody>
          <a:bodyPr/>
          <a:lstStyle/>
          <a:p>
            <a:fld id="{CF624F44-E539-44E3-982D-CC1590200405}" type="datetimeFigureOut">
              <a:rPr lang="el-GR" smtClean="0"/>
              <a:pPr/>
              <a:t>3/2/2013</a:t>
            </a:fld>
            <a:endParaRPr lang="el-GR"/>
          </a:p>
        </p:txBody>
      </p:sp>
      <p:sp>
        <p:nvSpPr>
          <p:cNvPr id="8" name="7 - Θέση υποσέλιδου"/>
          <p:cNvSpPr>
            <a:spLocks noGrp="1"/>
          </p:cNvSpPr>
          <p:nvPr>
            <p:ph type="ftr" sz="quarter" idx="11"/>
          </p:nvPr>
        </p:nvSpPr>
        <p:spPr>
          <a:xfrm>
            <a:off x="457200" y="6480969"/>
            <a:ext cx="4261104" cy="301752"/>
          </a:xfrm>
        </p:spPr>
        <p:txBody>
          <a:bodyPr/>
          <a:lstStyle/>
          <a:p>
            <a:endParaRPr lang="el-GR"/>
          </a:p>
        </p:txBody>
      </p:sp>
      <p:sp>
        <p:nvSpPr>
          <p:cNvPr id="9" name="8 - Θέση αριθμού διαφάνειας"/>
          <p:cNvSpPr>
            <a:spLocks noGrp="1"/>
          </p:cNvSpPr>
          <p:nvPr>
            <p:ph type="sldNum" sz="quarter" idx="12"/>
          </p:nvPr>
        </p:nvSpPr>
        <p:spPr>
          <a:xfrm>
            <a:off x="7589520" y="6483096"/>
            <a:ext cx="502920" cy="301752"/>
          </a:xfrm>
        </p:spPr>
        <p:txBody>
          <a:bodyPr/>
          <a:lstStyle>
            <a:lvl1pPr algn="ctr">
              <a:defRPr/>
            </a:lvl1pPr>
          </a:lstStyle>
          <a:p>
            <a:fld id="{0C41478A-E996-40DC-A65B-4352A67C89F3}" type="slidenum">
              <a:rPr lang="el-GR" smtClean="0"/>
              <a:pPr/>
              <a:t>‹#›</a:t>
            </a:fld>
            <a:endParaRPr lang="el-GR"/>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a:defRPr b="0"/>
            </a:lvl1pPr>
          </a:lstStyle>
          <a:p>
            <a:r>
              <a:rPr kumimoji="0" lang="el-GR" smtClean="0"/>
              <a:t>Kλικ για επεξεργασία του τίτλου</a:t>
            </a:r>
            <a:endParaRPr kumimoji="0" lang="en-US"/>
          </a:p>
        </p:txBody>
      </p:sp>
      <p:sp>
        <p:nvSpPr>
          <p:cNvPr id="3" name="2 - Θέση ημερομηνίας"/>
          <p:cNvSpPr>
            <a:spLocks noGrp="1"/>
          </p:cNvSpPr>
          <p:nvPr>
            <p:ph type="dt" sz="half" idx="10"/>
          </p:nvPr>
        </p:nvSpPr>
        <p:spPr/>
        <p:txBody>
          <a:bodyPr/>
          <a:lstStyle/>
          <a:p>
            <a:fld id="{CF624F44-E539-44E3-982D-CC1590200405}" type="datetimeFigureOut">
              <a:rPr lang="el-GR" smtClean="0"/>
              <a:pPr/>
              <a:t>3/2/2013</a:t>
            </a:fld>
            <a:endParaRPr lang="el-GR"/>
          </a:p>
        </p:txBody>
      </p:sp>
      <p:sp>
        <p:nvSpPr>
          <p:cNvPr id="4" name="3 - Θέση υποσέλιδου"/>
          <p:cNvSpPr>
            <a:spLocks noGrp="1"/>
          </p:cNvSpPr>
          <p:nvPr>
            <p:ph type="ftr" sz="quarter" idx="11"/>
          </p:nvPr>
        </p:nvSpPr>
        <p:spPr/>
        <p:txBody>
          <a:bodyPr/>
          <a:lstStyle/>
          <a:p>
            <a:endParaRPr lang="el-GR"/>
          </a:p>
        </p:txBody>
      </p:sp>
      <p:sp>
        <p:nvSpPr>
          <p:cNvPr id="5" name="4 - Θέση αριθμού διαφάνειας"/>
          <p:cNvSpPr>
            <a:spLocks noGrp="1"/>
          </p:cNvSpPr>
          <p:nvPr>
            <p:ph type="sldNum" sz="quarter" idx="12"/>
          </p:nvPr>
        </p:nvSpPr>
        <p:spPr/>
        <p:txBody>
          <a:bodyPr/>
          <a:lstStyle/>
          <a:p>
            <a:fld id="{0C41478A-E996-40DC-A65B-4352A67C89F3}" type="slidenum">
              <a:rPr lang="el-GR" smtClean="0"/>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a:xfrm>
            <a:off x="4791456" y="6480969"/>
            <a:ext cx="2133600" cy="301752"/>
          </a:xfrm>
        </p:spPr>
        <p:txBody>
          <a:bodyPr/>
          <a:lstStyle/>
          <a:p>
            <a:fld id="{CF624F44-E539-44E3-982D-CC1590200405}" type="datetimeFigureOut">
              <a:rPr lang="el-GR" smtClean="0"/>
              <a:pPr/>
              <a:t>3/2/2013</a:t>
            </a:fld>
            <a:endParaRPr lang="el-GR"/>
          </a:p>
        </p:txBody>
      </p:sp>
      <p:sp>
        <p:nvSpPr>
          <p:cNvPr id="3" name="2 - Θέση υποσέλιδου"/>
          <p:cNvSpPr>
            <a:spLocks noGrp="1"/>
          </p:cNvSpPr>
          <p:nvPr>
            <p:ph type="ftr" sz="quarter" idx="11"/>
          </p:nvPr>
        </p:nvSpPr>
        <p:spPr>
          <a:xfrm>
            <a:off x="457200" y="6481890"/>
            <a:ext cx="4260056" cy="300831"/>
          </a:xfrm>
        </p:spPr>
        <p:txBody>
          <a:bodyPr/>
          <a:lstStyle/>
          <a:p>
            <a:endParaRPr lang="el-GR"/>
          </a:p>
        </p:txBody>
      </p:sp>
      <p:sp>
        <p:nvSpPr>
          <p:cNvPr id="4" name="3 - Θέση αριθμού διαφάνειας"/>
          <p:cNvSpPr>
            <a:spLocks noGrp="1"/>
          </p:cNvSpPr>
          <p:nvPr>
            <p:ph type="sldNum" sz="quarter" idx="12"/>
          </p:nvPr>
        </p:nvSpPr>
        <p:spPr>
          <a:xfrm>
            <a:off x="7589520" y="6480969"/>
            <a:ext cx="502920" cy="301752"/>
          </a:xfrm>
        </p:spPr>
        <p:txBody>
          <a:bodyPr/>
          <a:lstStyle/>
          <a:p>
            <a:fld id="{0C41478A-E996-40DC-A65B-4352A67C89F3}" type="slidenum">
              <a:rPr lang="el-GR" smtClean="0"/>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Περιεχόμενο με λεζάντα">
    <p:bg>
      <p:bgRef idx="1002">
        <a:schemeClr val="bg2"/>
      </p:bgRef>
    </p:bg>
    <p:spTree>
      <p:nvGrpSpPr>
        <p:cNvPr id="1" name=""/>
        <p:cNvGrpSpPr/>
        <p:nvPr/>
      </p:nvGrpSpPr>
      <p:grpSpPr>
        <a:xfrm>
          <a:off x="0" y="0"/>
          <a:ext cx="0" cy="0"/>
          <a:chOff x="0" y="0"/>
          <a:chExt cx="0" cy="0"/>
        </a:xfrm>
      </p:grpSpPr>
      <p:sp>
        <p:nvSpPr>
          <p:cNvPr id="2" name="1 - Τίτλος"/>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l-GR" smtClean="0"/>
              <a:t>Kλικ για επεξεργασία των στυλ του υποδείγματος</a:t>
            </a:r>
          </a:p>
        </p:txBody>
      </p:sp>
      <p:sp>
        <p:nvSpPr>
          <p:cNvPr id="4" name="3 - Θέση περιεχομένου"/>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a:xfrm>
            <a:off x="6278976" y="6556248"/>
            <a:ext cx="2133600" cy="301752"/>
          </a:xfrm>
        </p:spPr>
        <p:txBody>
          <a:bodyPr/>
          <a:lstStyle>
            <a:lvl1pPr>
              <a:defRPr sz="900"/>
            </a:lvl1pPr>
          </a:lstStyle>
          <a:p>
            <a:fld id="{CF624F44-E539-44E3-982D-CC1590200405}" type="datetimeFigureOut">
              <a:rPr lang="el-GR" smtClean="0"/>
              <a:pPr/>
              <a:t>3/2/2013</a:t>
            </a:fld>
            <a:endParaRPr lang="el-GR"/>
          </a:p>
        </p:txBody>
      </p:sp>
      <p:sp>
        <p:nvSpPr>
          <p:cNvPr id="6" name="5 - Θέση υποσέλιδου"/>
          <p:cNvSpPr>
            <a:spLocks noGrp="1"/>
          </p:cNvSpPr>
          <p:nvPr>
            <p:ph type="ftr" sz="quarter" idx="11"/>
          </p:nvPr>
        </p:nvSpPr>
        <p:spPr>
          <a:xfrm>
            <a:off x="1135856" y="6556248"/>
            <a:ext cx="5143120" cy="301752"/>
          </a:xfrm>
        </p:spPr>
        <p:txBody>
          <a:bodyPr/>
          <a:lstStyle>
            <a:lvl1pPr>
              <a:defRPr sz="900"/>
            </a:lvl1pPr>
          </a:lstStyle>
          <a:p>
            <a:endParaRPr lang="el-GR"/>
          </a:p>
        </p:txBody>
      </p:sp>
      <p:sp>
        <p:nvSpPr>
          <p:cNvPr id="7" name="6 - Θέση αριθμού διαφάνειας"/>
          <p:cNvSpPr>
            <a:spLocks noGrp="1"/>
          </p:cNvSpPr>
          <p:nvPr>
            <p:ph type="sldNum" sz="quarter" idx="12"/>
          </p:nvPr>
        </p:nvSpPr>
        <p:spPr>
          <a:xfrm>
            <a:off x="8410576" y="6556248"/>
            <a:ext cx="502920" cy="301752"/>
          </a:xfrm>
        </p:spPr>
        <p:txBody>
          <a:bodyPr/>
          <a:lstStyle>
            <a:lvl1pPr>
              <a:defRPr sz="900"/>
            </a:lvl1pPr>
          </a:lstStyle>
          <a:p>
            <a:fld id="{0C41478A-E996-40DC-A65B-4352A67C89F3}" type="slidenum">
              <a:rPr lang="el-GR" smtClean="0"/>
              <a:pPr/>
              <a:t>‹#›</a:t>
            </a:fld>
            <a:endParaRPr lang="el-GR"/>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bg>
      <p:bgRef idx="1002">
        <a:schemeClr val="bg1"/>
      </p:bgRef>
    </p:bg>
    <p:spTree>
      <p:nvGrpSpPr>
        <p:cNvPr id="1" name=""/>
        <p:cNvGrpSpPr/>
        <p:nvPr/>
      </p:nvGrpSpPr>
      <p:grpSpPr>
        <a:xfrm>
          <a:off x="0" y="0"/>
          <a:ext cx="0" cy="0"/>
          <a:chOff x="0" y="0"/>
          <a:chExt cx="0" cy="0"/>
        </a:xfrm>
      </p:grpSpPr>
      <p:sp>
        <p:nvSpPr>
          <p:cNvPr id="2" name="1 - Τίτλος"/>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l-GR" smtClean="0"/>
              <a:t>Kλικ για επεξεργασία του τίτλου</a:t>
            </a:r>
            <a:endParaRPr kumimoji="0" lang="en-US"/>
          </a:p>
        </p:txBody>
      </p:sp>
      <p:sp>
        <p:nvSpPr>
          <p:cNvPr id="3" name="2 - Θέση εικόνας"/>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l-GR" smtClean="0"/>
              <a:t>Κάντε κλικ στο εικονίδιο για να προσθέσετε μια εικόνα</a:t>
            </a:r>
            <a:endParaRPr kumimoji="0" lang="en-US" dirty="0"/>
          </a:p>
        </p:txBody>
      </p:sp>
      <p:sp>
        <p:nvSpPr>
          <p:cNvPr id="4" name="3 - Θέση κειμένου"/>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l-GR" smtClean="0"/>
              <a:t>Kλικ για επεξεργασία των στυλ του υποδείγματος</a:t>
            </a:r>
          </a:p>
        </p:txBody>
      </p:sp>
      <p:sp>
        <p:nvSpPr>
          <p:cNvPr id="5" name="4 - Θέση ημερομηνίας"/>
          <p:cNvSpPr>
            <a:spLocks noGrp="1"/>
          </p:cNvSpPr>
          <p:nvPr>
            <p:ph type="dt" sz="half" idx="10"/>
          </p:nvPr>
        </p:nvSpPr>
        <p:spPr>
          <a:xfrm>
            <a:off x="6108192" y="6556248"/>
            <a:ext cx="2103120" cy="301752"/>
          </a:xfrm>
        </p:spPr>
        <p:txBody>
          <a:bodyPr/>
          <a:lstStyle>
            <a:lvl1pPr>
              <a:defRPr sz="900"/>
            </a:lvl1pPr>
          </a:lstStyle>
          <a:p>
            <a:fld id="{CF624F44-E539-44E3-982D-CC1590200405}" type="datetimeFigureOut">
              <a:rPr lang="el-GR" smtClean="0"/>
              <a:pPr/>
              <a:t>3/2/2013</a:t>
            </a:fld>
            <a:endParaRPr lang="el-GR"/>
          </a:p>
        </p:txBody>
      </p:sp>
      <p:sp>
        <p:nvSpPr>
          <p:cNvPr id="6" name="5 - Θέση υποσέλιδου"/>
          <p:cNvSpPr>
            <a:spLocks noGrp="1"/>
          </p:cNvSpPr>
          <p:nvPr>
            <p:ph type="ftr" sz="quarter" idx="11"/>
          </p:nvPr>
        </p:nvSpPr>
        <p:spPr>
          <a:xfrm>
            <a:off x="1170432" y="6557169"/>
            <a:ext cx="4948072" cy="301752"/>
          </a:xfrm>
        </p:spPr>
        <p:txBody>
          <a:bodyPr/>
          <a:lstStyle>
            <a:lvl1pPr>
              <a:defRPr sz="900"/>
            </a:lvl1pPr>
          </a:lstStyle>
          <a:p>
            <a:endParaRPr lang="el-GR"/>
          </a:p>
        </p:txBody>
      </p:sp>
      <p:sp>
        <p:nvSpPr>
          <p:cNvPr id="7" name="6 - Θέση αριθμού διαφάνειας"/>
          <p:cNvSpPr>
            <a:spLocks noGrp="1"/>
          </p:cNvSpPr>
          <p:nvPr>
            <p:ph type="sldNum" sz="quarter" idx="12"/>
          </p:nvPr>
        </p:nvSpPr>
        <p:spPr>
          <a:xfrm>
            <a:off x="8217192" y="6556248"/>
            <a:ext cx="365760" cy="301752"/>
          </a:xfrm>
        </p:spPr>
        <p:txBody>
          <a:bodyPr/>
          <a:lstStyle>
            <a:lvl1pPr algn="ctr">
              <a:defRPr sz="900"/>
            </a:lvl1pPr>
          </a:lstStyle>
          <a:p>
            <a:fld id="{0C41478A-E996-40DC-A65B-4352A67C89F3}" type="slidenum">
              <a:rPr lang="el-GR" smtClean="0"/>
              <a:pPr/>
              <a:t>‹#›</a:t>
            </a:fld>
            <a:endParaRPr lang="el-G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 Ορθογώνιο τρίγωνο"/>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7 - Ευθεία γραμμή σύνδεσης"/>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 Ευθεία γραμμή σύνδεσης"/>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 Θέση τίτλου"/>
          <p:cNvSpPr>
            <a:spLocks noGrp="1"/>
          </p:cNvSpPr>
          <p:nvPr>
            <p:ph type="title"/>
          </p:nvPr>
        </p:nvSpPr>
        <p:spPr>
          <a:xfrm>
            <a:off x="457200" y="267494"/>
            <a:ext cx="8229600" cy="1399032"/>
          </a:xfrm>
          <a:prstGeom prst="rect">
            <a:avLst/>
          </a:prstGeom>
        </p:spPr>
        <p:txBody>
          <a:bodyPr vert="horz" anchor="ctr">
            <a:normAutofit/>
          </a:bodyPr>
          <a:lstStyle/>
          <a:p>
            <a:r>
              <a:rPr kumimoji="0" lang="el-GR" smtClean="0"/>
              <a:t>Kλικ για επεξεργασία του τίτλου</a:t>
            </a:r>
            <a:endParaRPr kumimoji="0" lang="en-US"/>
          </a:p>
        </p:txBody>
      </p:sp>
      <p:sp>
        <p:nvSpPr>
          <p:cNvPr id="13" name="12 - Θέση κειμένου"/>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l-GR" smtClean="0"/>
              <a:t>Kλικ για επεξεργασία των στυλ του υποδείγματος</a:t>
            </a:r>
          </a:p>
          <a:p>
            <a:pPr lvl="1" eaLnBrk="1" latinLnBrk="0" hangingPunct="1"/>
            <a:r>
              <a:rPr kumimoji="0" lang="el-GR" smtClean="0"/>
              <a:t>Δεύτερου επιπέδου</a:t>
            </a:r>
          </a:p>
          <a:p>
            <a:pPr lvl="2" eaLnBrk="1" latinLnBrk="0" hangingPunct="1"/>
            <a:r>
              <a:rPr kumimoji="0" lang="el-GR" smtClean="0"/>
              <a:t>Τρίτου επιπέδου</a:t>
            </a:r>
          </a:p>
          <a:p>
            <a:pPr lvl="3" eaLnBrk="1" latinLnBrk="0" hangingPunct="1"/>
            <a:r>
              <a:rPr kumimoji="0" lang="el-GR" smtClean="0"/>
              <a:t>Τέταρτου επιπέδου</a:t>
            </a:r>
          </a:p>
          <a:p>
            <a:pPr lvl="4" eaLnBrk="1" latinLnBrk="0" hangingPunct="1"/>
            <a:r>
              <a:rPr kumimoji="0" lang="el-GR" smtClean="0"/>
              <a:t>Πέμπτου επιπέδου</a:t>
            </a:r>
            <a:endParaRPr kumimoji="0" lang="en-US"/>
          </a:p>
        </p:txBody>
      </p:sp>
      <p:sp>
        <p:nvSpPr>
          <p:cNvPr id="14" name="13 - Θέση ημερομηνίας"/>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CF624F44-E539-44E3-982D-CC1590200405}" type="datetimeFigureOut">
              <a:rPr lang="el-GR" smtClean="0"/>
              <a:pPr/>
              <a:t>3/2/2013</a:t>
            </a:fld>
            <a:endParaRPr lang="el-GR"/>
          </a:p>
        </p:txBody>
      </p:sp>
      <p:sp>
        <p:nvSpPr>
          <p:cNvPr id="3" name="2 - Θέση υποσέλιδου"/>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l-GR"/>
          </a:p>
        </p:txBody>
      </p:sp>
      <p:sp>
        <p:nvSpPr>
          <p:cNvPr id="23" name="22 - Θέση αριθμού διαφάνειας"/>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0C41478A-E996-40DC-A65B-4352A67C89F3}" type="slidenum">
              <a:rPr lang="el-GR" smtClean="0"/>
              <a:pPr/>
              <a:t>‹#›</a:t>
            </a:fld>
            <a:endParaRPr lang="el-GR"/>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www.youtube.com/watch?v=rc9jcwTSOpE"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Η ανεργία στους νέους </a:t>
            </a:r>
            <a:endParaRPr lang="el-GR" dirty="0"/>
          </a:p>
        </p:txBody>
      </p:sp>
      <p:sp>
        <p:nvSpPr>
          <p:cNvPr id="3" name="2 - Θέση περιεχομένου"/>
          <p:cNvSpPr>
            <a:spLocks noGrp="1"/>
          </p:cNvSpPr>
          <p:nvPr>
            <p:ph idx="1"/>
          </p:nvPr>
        </p:nvSpPr>
        <p:spPr/>
        <p:txBody>
          <a:bodyPr>
            <a:normAutofit fontScale="70000" lnSpcReduction="20000"/>
          </a:bodyPr>
          <a:lstStyle/>
          <a:p>
            <a:pPr>
              <a:buNone/>
            </a:pPr>
            <a:r>
              <a:rPr lang="el-GR" dirty="0" smtClean="0"/>
              <a:t>		Ο σκοπός της διερευνητικής εργασίας είναι να σας ενημερώσουμε σχετικά με το θέμα της ανεργίας των νέων. Η ανεργία είναι ένα επίκαιρο φαινόμενο που απασχολεί ένα μεγάλο ποσοστό των νέων και ειδικότερα της χώρας μας. Αυτός είναι ο λόγος που αποφασίσαμε να ασχοληθούμε με το συγκεκριμένο θέμα. Αναζητώντας πληροφορίες από διάφορους ιστοτόπους, βιβλία και έχοντας άμεση επαφή με ανέργους, καταφέραμε να συγκεντρώσαμε αρκετές πληροφορίες σχετικά τα αίτια και τις επιπτώσεις που αυτή επιφέρει στον κοινωνικό και οικονομικό τομέα. </a:t>
            </a:r>
          </a:p>
          <a:p>
            <a:pPr>
              <a:buNone/>
            </a:pPr>
            <a:r>
              <a:rPr lang="el-GR" dirty="0" smtClean="0"/>
              <a:t>		</a:t>
            </a:r>
            <a:r>
              <a:rPr lang="el-GR" dirty="0" smtClean="0"/>
              <a:t>Για να έχουμε το επιθυμητό αποτέλεσμα χωριστήκαμε σε 4 ομάδες με διαφορετικό θεματικό άξονα η κάθε μια. Η πρώτη ομάδα ασχολήθηκε με τα αίτια, ενώ η τέταρτη ομάδα συνέταξε και συγκέντρωσε τα ερωτηματολόγια που απευθύνονταν σε άνεργους νέους.</a:t>
            </a:r>
          </a:p>
          <a:p>
            <a:pPr>
              <a:buNone/>
            </a:pPr>
            <a:r>
              <a:rPr lang="el-GR" dirty="0" smtClean="0"/>
              <a:t>		</a:t>
            </a:r>
            <a:r>
              <a:rPr lang="el-GR" dirty="0" smtClean="0"/>
              <a:t>Τέλος, μαζευτήκαμε όλες οι ομάδες και μετά από επιτυχή συνεργασία ολοκληρώσαμε την διερευνητική μας εργασία.</a:t>
            </a:r>
            <a:endParaRPr lang="el-G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Δουλειά εκτός σπουδών</a:t>
            </a:r>
            <a:endParaRPr lang="el-GR" dirty="0"/>
          </a:p>
        </p:txBody>
      </p:sp>
      <p:sp>
        <p:nvSpPr>
          <p:cNvPr id="3" name="2 - Θέση περιεχομένου"/>
          <p:cNvSpPr>
            <a:spLocks noGrp="1"/>
          </p:cNvSpPr>
          <p:nvPr>
            <p:ph sz="half" idx="1"/>
          </p:nvPr>
        </p:nvSpPr>
        <p:spPr/>
        <p:txBody>
          <a:bodyPr>
            <a:normAutofit fontScale="77500" lnSpcReduction="20000"/>
          </a:bodyPr>
          <a:lstStyle/>
          <a:p>
            <a:r>
              <a:rPr lang="el-GR" dirty="0" smtClean="0"/>
              <a:t>Η ανεργία και η οικονομική κρίση έχουν αναγκάσει πολλούς νέους να απασχολούνται σε εργασίες εντελώς άσχετες με την επιστήμη τους, όπως οδηγοί ταξί, σερβιτόροι, αποθηκάριοι κλπ. Αξίζει να σημειωθεί ότι πολλοί από αυτούς είναι απόφοιτοι πανεπιστημίου. Κλάδοι με τα χαμηλότερα ποσοστά επισφαλούς απασχόλησης είναι μεταξύ άλλων  η νομική, η φαρμακευτική, η νοσηλευτική κλπ. </a:t>
            </a:r>
          </a:p>
          <a:p>
            <a:endParaRPr lang="el-GR" dirty="0"/>
          </a:p>
        </p:txBody>
      </p:sp>
      <p:pic>
        <p:nvPicPr>
          <p:cNvPr id="5" name="4 - Θέση περιεχομένου" descr="κατάλογος.jpg"/>
          <p:cNvPicPr>
            <a:picLocks noGrp="1" noChangeAspect="1"/>
          </p:cNvPicPr>
          <p:nvPr>
            <p:ph sz="half" idx="2"/>
          </p:nvPr>
        </p:nvPicPr>
        <p:blipFill>
          <a:blip r:embed="rId2" cstate="print"/>
          <a:stretch>
            <a:fillRect/>
          </a:stretch>
        </p:blipFill>
        <p:spPr>
          <a:xfrm>
            <a:off x="4860032" y="1916832"/>
            <a:ext cx="3888432" cy="3744416"/>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67494"/>
            <a:ext cx="8229600" cy="1577330"/>
          </a:xfrm>
        </p:spPr>
        <p:txBody>
          <a:bodyPr>
            <a:normAutofit fontScale="90000"/>
          </a:bodyPr>
          <a:lstStyle/>
          <a:p>
            <a:r>
              <a:rPr lang="el-GR" dirty="0" smtClean="0"/>
              <a:t>Χάνονται εισφορές-φορολογικά έσοδα/επιβάρυνση κρατικών ταμείων</a:t>
            </a:r>
            <a:endParaRPr lang="el-GR" dirty="0"/>
          </a:p>
        </p:txBody>
      </p:sp>
      <p:sp>
        <p:nvSpPr>
          <p:cNvPr id="3" name="2 - Θέση περιεχομένου"/>
          <p:cNvSpPr>
            <a:spLocks noGrp="1"/>
          </p:cNvSpPr>
          <p:nvPr>
            <p:ph sz="half" idx="1"/>
          </p:nvPr>
        </p:nvSpPr>
        <p:spPr>
          <a:xfrm>
            <a:off x="457200" y="1988840"/>
            <a:ext cx="4038600" cy="4259560"/>
          </a:xfrm>
        </p:spPr>
        <p:txBody>
          <a:bodyPr>
            <a:normAutofit fontScale="85000" lnSpcReduction="10000"/>
          </a:bodyPr>
          <a:lstStyle/>
          <a:p>
            <a:r>
              <a:rPr lang="el-GR" dirty="0" smtClean="0"/>
              <a:t>Επιβαρύνεται ο κρατικός προϋπολογισμός, λόγω τις παροχής των επιδομάτων ανεργίας προς τους ανέργους. Καθώς το κράτος πρέπει να προσφέρει οικονομική στήριξη και οικονομική περίθαλψη, στους ανέργους και τις οικογένειες τους. </a:t>
            </a:r>
          </a:p>
          <a:p>
            <a:pPr>
              <a:buNone/>
            </a:pPr>
            <a:r>
              <a:rPr lang="el-GR" dirty="0" smtClean="0"/>
              <a:t>	</a:t>
            </a:r>
          </a:p>
          <a:p>
            <a:endParaRPr lang="el-GR" dirty="0"/>
          </a:p>
        </p:txBody>
      </p:sp>
      <p:sp>
        <p:nvSpPr>
          <p:cNvPr id="4" name="3 - Θέση περιεχομένου"/>
          <p:cNvSpPr>
            <a:spLocks noGrp="1"/>
          </p:cNvSpPr>
          <p:nvPr>
            <p:ph sz="half" idx="2"/>
          </p:nvPr>
        </p:nvSpPr>
        <p:spPr>
          <a:xfrm>
            <a:off x="4648200" y="1916832"/>
            <a:ext cx="4038600" cy="4331568"/>
          </a:xfrm>
        </p:spPr>
        <p:txBody>
          <a:bodyPr>
            <a:normAutofit fontScale="85000" lnSpcReduction="10000"/>
          </a:bodyPr>
          <a:lstStyle/>
          <a:p>
            <a:r>
              <a:rPr lang="el-GR" dirty="0" smtClean="0"/>
              <a:t>Επίσης, χαρακτηριστικό της ανεργίας είναι απόρροια των μέτρων λιτότητας που έχουν εξασθενήσει την καταναλωτική ζήτηση. Πτώση των πωλήσεων σημειώθηκε σε όλες ανεξαιρέτως τις κατηγορίες των καταστημάτων. Επιταχύνθηκε ο ρυθμός μείωσης των πωλήσεων και στα σούπερ μάρκετ. </a:t>
            </a:r>
            <a:endParaRPr lang="el-G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err="1" smtClean="0"/>
              <a:t>Παρεμπόριο</a:t>
            </a:r>
            <a:endParaRPr lang="el-GR" dirty="0"/>
          </a:p>
        </p:txBody>
      </p:sp>
      <p:sp>
        <p:nvSpPr>
          <p:cNvPr id="3" name="2 - Θέση περιεχομένου"/>
          <p:cNvSpPr>
            <a:spLocks noGrp="1"/>
          </p:cNvSpPr>
          <p:nvPr>
            <p:ph sz="half" idx="1"/>
          </p:nvPr>
        </p:nvSpPr>
        <p:spPr>
          <a:xfrm>
            <a:off x="457200" y="1844824"/>
            <a:ext cx="4038600" cy="4536504"/>
          </a:xfrm>
        </p:spPr>
        <p:txBody>
          <a:bodyPr>
            <a:normAutofit fontScale="55000" lnSpcReduction="20000"/>
          </a:bodyPr>
          <a:lstStyle/>
          <a:p>
            <a:r>
              <a:rPr lang="el-GR" sz="3100" dirty="0" smtClean="0"/>
              <a:t>Μια ακόμα συνέπεια της ανεργίας είναι το παραεμπόριο. Η λαθραία διακίνηση προϊόντων ζημιώνει το κράτος με φόρους ύψους 2 δις. Το παραεμπόριο δυναμώνει και πνίγει το νόμιμο εμπόριο. Το 2009 η Ελλάδα δέσμευσε περίπου 22 εκατ. τεμάχια προϊόντα απομιμήσεων. Οι μικροπωλητές βρίσκονται κατά του παραεμπορίου. Παράλληλα 12 επαγγελματικοί κλάδοι οδεύουν προς εξαφάνιση, όπως καταγγέλλουν εκπρόσωποι του εμπορικού κόσμου. Το παραεμπόριο αντιπροσωπεύει το 30-40% του εμπορίου. Οι πηγές εισόδου των εμπορευμάτων αυτών μένουν πάντα ανοιχτές.</a:t>
            </a:r>
          </a:p>
          <a:p>
            <a:endParaRPr lang="el-GR" dirty="0"/>
          </a:p>
        </p:txBody>
      </p:sp>
      <p:pic>
        <p:nvPicPr>
          <p:cNvPr id="5" name="4 - Θέση περιεχομένου" descr="images.jpg"/>
          <p:cNvPicPr>
            <a:picLocks noGrp="1" noChangeAspect="1"/>
          </p:cNvPicPr>
          <p:nvPr>
            <p:ph sz="half" idx="2"/>
          </p:nvPr>
        </p:nvPicPr>
        <p:blipFill>
          <a:blip r:embed="rId2" cstate="print"/>
          <a:stretch>
            <a:fillRect/>
          </a:stretch>
        </p:blipFill>
        <p:spPr>
          <a:xfrm>
            <a:off x="4860032" y="2060848"/>
            <a:ext cx="3888432" cy="3456384"/>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Κρατικά ταμεία </a:t>
            </a:r>
            <a:endParaRPr lang="el-GR" dirty="0"/>
          </a:p>
        </p:txBody>
      </p:sp>
      <p:sp>
        <p:nvSpPr>
          <p:cNvPr id="3" name="2 - Θέση περιεχομένου"/>
          <p:cNvSpPr>
            <a:spLocks noGrp="1"/>
          </p:cNvSpPr>
          <p:nvPr>
            <p:ph sz="half" idx="1"/>
          </p:nvPr>
        </p:nvSpPr>
        <p:spPr/>
        <p:txBody>
          <a:bodyPr/>
          <a:lstStyle/>
          <a:p>
            <a:r>
              <a:rPr lang="el-GR" dirty="0" smtClean="0"/>
              <a:t>Επειδή, αυξάνεται ο αριθμός των ανέργων αυξάνονται τα κονδύλια που δαπανά το κρότος για τη βοήθειά τους. Αυτό έχει ως αποτέλεσμα την επιβάρυνση των κρατικών ταμείων. </a:t>
            </a:r>
          </a:p>
          <a:p>
            <a:endParaRPr lang="el-GR" dirty="0"/>
          </a:p>
        </p:txBody>
      </p:sp>
      <p:pic>
        <p:nvPicPr>
          <p:cNvPr id="5" name="4 - Θέση περιεχομένου" descr="wallet_empty_SS.jpg"/>
          <p:cNvPicPr>
            <a:picLocks noGrp="1" noChangeAspect="1"/>
          </p:cNvPicPr>
          <p:nvPr>
            <p:ph sz="half" idx="2"/>
          </p:nvPr>
        </p:nvPicPr>
        <p:blipFill>
          <a:blip r:embed="rId2" cstate="print"/>
          <a:stretch>
            <a:fillRect/>
          </a:stretch>
        </p:blipFill>
        <p:spPr>
          <a:xfrm>
            <a:off x="4648199" y="1844824"/>
            <a:ext cx="4354421" cy="3816424"/>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Η ανεργία στην Ευρώπη σε σύγκριση με την Ελλάδα</a:t>
            </a:r>
            <a:endParaRPr lang="el-GR" dirty="0"/>
          </a:p>
        </p:txBody>
      </p:sp>
      <p:graphicFrame>
        <p:nvGraphicFramePr>
          <p:cNvPr id="4" name="3 - Θέση περιεχομένου"/>
          <p:cNvGraphicFramePr>
            <a:graphicFrameLocks noGrp="1"/>
          </p:cNvGraphicFramePr>
          <p:nvPr>
            <p:ph idx="1"/>
          </p:nvPr>
        </p:nvGraphicFramePr>
        <p:xfrm>
          <a:off x="457200" y="1882775"/>
          <a:ext cx="8229600" cy="4572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323528" y="260648"/>
            <a:ext cx="8568952" cy="6194160"/>
          </a:xfrm>
        </p:spPr>
        <p:txBody>
          <a:bodyPr>
            <a:normAutofit fontScale="92500"/>
          </a:bodyPr>
          <a:lstStyle/>
          <a:p>
            <a:r>
              <a:rPr lang="en-US" sz="3200" dirty="0" smtClean="0">
                <a:hlinkClick r:id="rId2"/>
              </a:rPr>
              <a:t>http://www.youtube.com/watch?v=rc9jcwTSOpE</a:t>
            </a:r>
            <a:r>
              <a:rPr lang="el-GR" sz="3200" dirty="0" smtClean="0"/>
              <a:t> </a:t>
            </a:r>
          </a:p>
          <a:p>
            <a:r>
              <a:rPr lang="el-GR" sz="3200" dirty="0" smtClean="0"/>
              <a:t>Η ανεργία είναι εγγενές πρόβλημα της οικονομικής ανάπτυξης που εφαρμόστηκε και εφαρμόζεται, αφού εμφανίστηκε ως πρόβλημα από τότε που επικράτησε η βιομηχανική οργάνωση της παραγωγής, ο καταμερισμός της εργασίας και η εξειδίκευση των εργαζομένων. Και όσο το καπιταλιστικό σύστημα βαίνει προς την ολοκλήρωσή του, τόσο οξύτερο γίνεται το πρόβλημα με κύριο αποδέκτη τον οικονομικό τομέα.</a:t>
            </a:r>
          </a:p>
          <a:p>
            <a:endParaRPr lang="el-G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p:txBody>
          <a:bodyPr/>
          <a:lstStyle/>
          <a:p>
            <a:r>
              <a:rPr lang="el-GR" dirty="0" smtClean="0"/>
              <a:t>Η ανεργία στους νέους</a:t>
            </a:r>
            <a:br>
              <a:rPr lang="el-GR" dirty="0" smtClean="0"/>
            </a:br>
            <a:endParaRPr lang="el-GR" dirty="0"/>
          </a:p>
        </p:txBody>
      </p:sp>
      <p:sp>
        <p:nvSpPr>
          <p:cNvPr id="3" name="2 - Υπότιτλος"/>
          <p:cNvSpPr>
            <a:spLocks noGrp="1"/>
          </p:cNvSpPr>
          <p:nvPr>
            <p:ph type="subTitle" idx="1"/>
          </p:nvPr>
        </p:nvSpPr>
        <p:spPr/>
        <p:txBody>
          <a:bodyPr>
            <a:normAutofit/>
          </a:bodyPr>
          <a:lstStyle/>
          <a:p>
            <a:endParaRPr lang="el-GR" dirty="0" smtClean="0"/>
          </a:p>
          <a:p>
            <a:r>
              <a:rPr lang="el-GR" dirty="0" smtClean="0"/>
              <a:t>● οι οικονομικές της επιπτώσεις</a:t>
            </a:r>
          </a:p>
          <a:p>
            <a:endParaRPr lang="el-GR" dirty="0"/>
          </a:p>
        </p:txBody>
      </p:sp>
      <p:sp>
        <p:nvSpPr>
          <p:cNvPr id="4" name="3 - Θέση ημερομηνίας"/>
          <p:cNvSpPr>
            <a:spLocks noGrp="1"/>
          </p:cNvSpPr>
          <p:nvPr>
            <p:ph type="dt" sz="half" idx="10"/>
          </p:nvPr>
        </p:nvSpPr>
        <p:spPr>
          <a:xfrm>
            <a:off x="4716016" y="5805264"/>
            <a:ext cx="3096344" cy="1052736"/>
          </a:xfrm>
        </p:spPr>
        <p:txBody>
          <a:bodyPr/>
          <a:lstStyle/>
          <a:p>
            <a:r>
              <a:rPr lang="el-GR" sz="1400" dirty="0" smtClean="0"/>
              <a:t>  </a:t>
            </a:r>
            <a:r>
              <a:rPr lang="el-GR" sz="1400" dirty="0" smtClean="0">
                <a:solidFill>
                  <a:schemeClr val="bg1"/>
                </a:solidFill>
              </a:rPr>
              <a:t>Μυστακίδου Φιλιώ Α4</a:t>
            </a:r>
            <a:r>
              <a:rPr lang="el-GR" sz="1400" dirty="0" smtClean="0"/>
              <a:t/>
            </a:r>
            <a:br>
              <a:rPr lang="el-GR" sz="1400" dirty="0" smtClean="0"/>
            </a:br>
            <a:r>
              <a:rPr lang="el-GR" sz="1400" dirty="0" smtClean="0"/>
              <a:t>Ομφαλίδου Ελένη Α4</a:t>
            </a:r>
            <a:br>
              <a:rPr lang="el-GR" sz="1400" dirty="0" smtClean="0"/>
            </a:br>
            <a:r>
              <a:rPr lang="el-GR" sz="1400" dirty="0" smtClean="0">
                <a:solidFill>
                  <a:schemeClr val="bg1"/>
                </a:solidFill>
              </a:rPr>
              <a:t>Πανίδου Μάγδα Α5</a:t>
            </a:r>
            <a:br>
              <a:rPr lang="el-GR" sz="1400" dirty="0" smtClean="0">
                <a:solidFill>
                  <a:schemeClr val="bg1"/>
                </a:solidFill>
              </a:rPr>
            </a:br>
            <a:r>
              <a:rPr lang="el-GR" sz="1400" dirty="0" smtClean="0"/>
              <a:t>Τιλσίζογλου Αθανασία Α6</a:t>
            </a:r>
            <a:endParaRPr lang="el-GR" sz="1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ΟΙΚΟΝΟΜΙΚΕΣ ΕΠΙΠΤΩΣΕΙΣ </a:t>
            </a:r>
            <a:endParaRPr lang="el-GR" dirty="0"/>
          </a:p>
        </p:txBody>
      </p:sp>
      <p:sp>
        <p:nvSpPr>
          <p:cNvPr id="3" name="2 - Θέση κειμένου"/>
          <p:cNvSpPr>
            <a:spLocks noGrp="1"/>
          </p:cNvSpPr>
          <p:nvPr>
            <p:ph type="body" idx="1"/>
          </p:nvPr>
        </p:nvSpPr>
        <p:spPr>
          <a:xfrm>
            <a:off x="381000" y="1633536"/>
            <a:ext cx="8367464" cy="4891808"/>
          </a:xfrm>
        </p:spPr>
        <p:txBody>
          <a:bodyPr>
            <a:normAutofit fontScale="92500" lnSpcReduction="20000"/>
          </a:bodyPr>
          <a:lstStyle/>
          <a:p>
            <a:r>
              <a:rPr lang="el-GR" dirty="0" smtClean="0"/>
              <a:t>● Μετανάστευση</a:t>
            </a:r>
          </a:p>
          <a:p>
            <a:r>
              <a:rPr lang="el-GR" dirty="0" smtClean="0"/>
              <a:t>● Κλείσιμο επιχειρήσεων</a:t>
            </a:r>
          </a:p>
          <a:p>
            <a:r>
              <a:rPr lang="el-GR" dirty="0" smtClean="0"/>
              <a:t>● Μεγάλες μισθολογικές διαφορές</a:t>
            </a:r>
          </a:p>
          <a:p>
            <a:r>
              <a:rPr lang="el-GR" dirty="0" smtClean="0"/>
              <a:t>● Προβλήματα στην επαγγελματική σταδιοδρομία των νέων ανέργων</a:t>
            </a:r>
          </a:p>
          <a:p>
            <a:r>
              <a:rPr lang="el-GR" dirty="0" smtClean="0"/>
              <a:t>● Μαζική στροφή των νέων σε ελάχιστα επαγγέλματα</a:t>
            </a:r>
          </a:p>
          <a:p>
            <a:r>
              <a:rPr lang="el-GR" dirty="0" smtClean="0"/>
              <a:t>● Φθηνότερο/ξένο εργατικό δυναμικό</a:t>
            </a:r>
          </a:p>
          <a:p>
            <a:r>
              <a:rPr lang="el-GR" dirty="0" smtClean="0"/>
              <a:t>● Άνιση κατανομή πλούτου</a:t>
            </a:r>
          </a:p>
          <a:p>
            <a:r>
              <a:rPr lang="el-GR" dirty="0" smtClean="0"/>
              <a:t>● Άνθιση παραοικονομίας και </a:t>
            </a:r>
            <a:r>
              <a:rPr lang="el-GR" sz="1900" dirty="0" smtClean="0"/>
              <a:t>παραεμπορίου</a:t>
            </a:r>
            <a:r>
              <a:rPr lang="el-GR" dirty="0" smtClean="0"/>
              <a:t> </a:t>
            </a:r>
          </a:p>
          <a:p>
            <a:r>
              <a:rPr lang="el-GR" dirty="0" smtClean="0"/>
              <a:t>● Ενισχύονται πανεπιστήμια του εξωτερικού</a:t>
            </a:r>
          </a:p>
          <a:p>
            <a:r>
              <a:rPr lang="el-GR" dirty="0" smtClean="0"/>
              <a:t>● Επιπτώσεις στην οικονομία άλλων χωρών</a:t>
            </a:r>
          </a:p>
          <a:p>
            <a:r>
              <a:rPr lang="el-GR" dirty="0" smtClean="0"/>
              <a:t>● Χάνονται εισφορές-φορολογικά έσοδα/επιβάρυνση κρατικών ταμείων</a:t>
            </a:r>
          </a:p>
          <a:p>
            <a:r>
              <a:rPr lang="el-GR" dirty="0" smtClean="0"/>
              <a:t>● Μείωση του βιοτικού επιπέδου</a:t>
            </a:r>
          </a:p>
          <a:p>
            <a:r>
              <a:rPr lang="el-GR" dirty="0" smtClean="0"/>
              <a:t>● Πρόσθετα μέτρα λιτότητας</a:t>
            </a:r>
          </a:p>
          <a:p>
            <a:r>
              <a:rPr lang="el-GR" dirty="0" smtClean="0"/>
              <a:t>● Υποβάθμιση των ομολόγων και των τραπεζών </a:t>
            </a:r>
          </a:p>
          <a:p>
            <a:r>
              <a:rPr lang="el-GR" dirty="0" smtClean="0"/>
              <a:t>● Ανειδίκευτοι υπάλληλοι </a:t>
            </a:r>
          </a:p>
          <a:p>
            <a:endParaRPr lang="el-G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 Θέση περιεχομένου"/>
          <p:cNvSpPr>
            <a:spLocks noGrp="1"/>
          </p:cNvSpPr>
          <p:nvPr>
            <p:ph sz="quarter" idx="2"/>
          </p:nvPr>
        </p:nvSpPr>
        <p:spPr>
          <a:xfrm>
            <a:off x="251520" y="260648"/>
            <a:ext cx="8640960" cy="3017520"/>
          </a:xfrm>
        </p:spPr>
        <p:txBody>
          <a:bodyPr/>
          <a:lstStyle/>
          <a:p>
            <a:r>
              <a:rPr lang="el-GR" dirty="0" smtClean="0"/>
              <a:t>Η οικονομική κρίση των τελευταίων τεσσάρων ετών έχει εκτοξεύσει τα ποσοστά ανεργίας κατά </a:t>
            </a:r>
            <a:r>
              <a:rPr lang="el-GR" dirty="0" smtClean="0"/>
              <a:t>3.000.000</a:t>
            </a:r>
            <a:r>
              <a:rPr lang="el-GR" dirty="0" smtClean="0"/>
              <a:t>. Τις συνέπειες της ανεργίας και της αβεβαιότητας για το μέλλον βιώνουν εκατομμύρια νέοι στη χώρα μας. Τα θύματα της ανεργίας επηρεάζονται τόσο κοινωνικά όσο και οικονομικά. </a:t>
            </a:r>
            <a:endParaRPr lang="el-GR" dirty="0"/>
          </a:p>
        </p:txBody>
      </p:sp>
      <p:pic>
        <p:nvPicPr>
          <p:cNvPr id="7" name="6 - Θέση περιεχομένου" descr="anergos-kazantz-nikol-akis.jpg"/>
          <p:cNvPicPr>
            <a:picLocks noGrp="1" noChangeAspect="1"/>
          </p:cNvPicPr>
          <p:nvPr>
            <p:ph sz="quarter" idx="4"/>
          </p:nvPr>
        </p:nvPicPr>
        <p:blipFill>
          <a:blip r:embed="rId2" cstate="print"/>
          <a:stretch>
            <a:fillRect/>
          </a:stretch>
        </p:blipFill>
        <p:spPr>
          <a:xfrm>
            <a:off x="827584" y="2924945"/>
            <a:ext cx="7848872" cy="3520306"/>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Μετανάστευση</a:t>
            </a:r>
            <a:endParaRPr lang="el-GR" dirty="0"/>
          </a:p>
        </p:txBody>
      </p:sp>
      <p:graphicFrame>
        <p:nvGraphicFramePr>
          <p:cNvPr id="5" name="4 - Θέση περιεχομένου"/>
          <p:cNvGraphicFramePr>
            <a:graphicFrameLocks noGrp="1"/>
          </p:cNvGraphicFramePr>
          <p:nvPr>
            <p:ph sz="half" idx="1"/>
          </p:nvPr>
        </p:nvGraphicFramePr>
        <p:xfrm>
          <a:off x="467544" y="1556792"/>
          <a:ext cx="3816424" cy="4968552"/>
        </p:xfrm>
        <a:graphic>
          <a:graphicData uri="http://schemas.openxmlformats.org/drawingml/2006/chart">
            <c:chart xmlns:c="http://schemas.openxmlformats.org/drawingml/2006/chart" xmlns:r="http://schemas.openxmlformats.org/officeDocument/2006/relationships" r:id="rId2"/>
          </a:graphicData>
        </a:graphic>
      </p:graphicFrame>
      <p:sp>
        <p:nvSpPr>
          <p:cNvPr id="4" name="3 - Θέση περιεχομένου"/>
          <p:cNvSpPr>
            <a:spLocks noGrp="1"/>
          </p:cNvSpPr>
          <p:nvPr>
            <p:ph sz="half" idx="2"/>
          </p:nvPr>
        </p:nvSpPr>
        <p:spPr/>
        <p:txBody>
          <a:bodyPr>
            <a:normAutofit fontScale="92500"/>
          </a:bodyPr>
          <a:lstStyle/>
          <a:p>
            <a:r>
              <a:rPr lang="el-GR" dirty="0" smtClean="0"/>
              <a:t>Η μετανάστευση στάθηκε μοιραία για την ανάπτυξη της χώρας μας, αφαιρώντας προς όφελος των ανεπτυγμένων χωρών, πολύτιμα εργατικά χέρια για την εκβιομηχάνιση και την οικονομική ανάπτυξη της Ελλάδας.</a:t>
            </a:r>
          </a:p>
          <a:p>
            <a:endParaRPr lang="el-G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Φθηνότερο/ξένο εργατικό δυναμικό</a:t>
            </a:r>
            <a:endParaRPr lang="el-GR" dirty="0"/>
          </a:p>
        </p:txBody>
      </p:sp>
      <p:sp>
        <p:nvSpPr>
          <p:cNvPr id="3" name="2 - Θέση περιεχομένου"/>
          <p:cNvSpPr>
            <a:spLocks noGrp="1"/>
          </p:cNvSpPr>
          <p:nvPr>
            <p:ph sz="half" idx="1"/>
          </p:nvPr>
        </p:nvSpPr>
        <p:spPr/>
        <p:txBody>
          <a:bodyPr>
            <a:normAutofit fontScale="85000" lnSpcReduction="20000"/>
          </a:bodyPr>
          <a:lstStyle/>
          <a:p>
            <a:r>
              <a:rPr lang="el-GR" dirty="0" smtClean="0"/>
              <a:t>Στην χώρα μας εντοπίζεται ξένο εργατικό δυναμικό, του οποίου η αμοιβή είναι μικρότερη σε σχέση με αυτή που ζητείται από τους Έλληνες νέους . Αυτό έχει ως αποτέλεσμα να γίνονται αρκετές χειρονακτικές εργασίες ,όπως γεωργικές και βοηθητικού προσωπικού σε σπίτια, από αλλοδαπούς καθώς  πολλοί νέοι της Ελλάδας τις αποφεύγουν.</a:t>
            </a:r>
          </a:p>
          <a:p>
            <a:endParaRPr lang="el-GR" dirty="0"/>
          </a:p>
        </p:txBody>
      </p:sp>
      <p:pic>
        <p:nvPicPr>
          <p:cNvPr id="5" name="4 - Θέση περιεχομένου" descr="347298_med.jpg"/>
          <p:cNvPicPr>
            <a:picLocks noGrp="1" noChangeAspect="1"/>
          </p:cNvPicPr>
          <p:nvPr>
            <p:ph sz="half" idx="2"/>
          </p:nvPr>
        </p:nvPicPr>
        <p:blipFill>
          <a:blip r:embed="rId2" cstate="print"/>
          <a:stretch>
            <a:fillRect/>
          </a:stretch>
        </p:blipFill>
        <p:spPr>
          <a:xfrm>
            <a:off x="4860033" y="1844824"/>
            <a:ext cx="4085530" cy="4032448"/>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Χαμηλό βιοτικό επίπεδο</a:t>
            </a:r>
            <a:endParaRPr lang="el-GR" dirty="0"/>
          </a:p>
        </p:txBody>
      </p:sp>
      <p:sp>
        <p:nvSpPr>
          <p:cNvPr id="3" name="2 - Θέση περιεχομένου"/>
          <p:cNvSpPr>
            <a:spLocks noGrp="1"/>
          </p:cNvSpPr>
          <p:nvPr>
            <p:ph sz="half" idx="1"/>
          </p:nvPr>
        </p:nvSpPr>
        <p:spPr/>
        <p:txBody>
          <a:bodyPr>
            <a:normAutofit fontScale="77500" lnSpcReduction="20000"/>
          </a:bodyPr>
          <a:lstStyle/>
          <a:p>
            <a:r>
              <a:rPr lang="el-GR" dirty="0" smtClean="0"/>
              <a:t>Οι στερήσεις οικονομικών πόρων για την ικανοποίηση αναγκών οδηγεί σε χαμηλό βιοτικό επίπεδο. Η μείωση του ύψους της προσφερόμενης αμοιβής αναγκάζει τον άνεργο σε εργασία χωρίς ασφάλιση, στη μερική απασχόληση ή σε θέσεις εργασίας ακατάλληλη για τις γνώσεις και τις ικανότητες του. Αξίζει να σημειωθεί ότι πολλοί από αυτούς είναι απόφοιτοι του πανεπιστημίου.</a:t>
            </a:r>
            <a:endParaRPr lang="el-GR" dirty="0"/>
          </a:p>
        </p:txBody>
      </p:sp>
      <p:pic>
        <p:nvPicPr>
          <p:cNvPr id="5" name="4 - Θέση περιεχομένου" descr="images.jpg"/>
          <p:cNvPicPr>
            <a:picLocks noGrp="1" noChangeAspect="1"/>
          </p:cNvPicPr>
          <p:nvPr>
            <p:ph sz="half" idx="2"/>
          </p:nvPr>
        </p:nvPicPr>
        <p:blipFill>
          <a:blip r:embed="rId2" cstate="print"/>
          <a:stretch>
            <a:fillRect/>
          </a:stretch>
        </p:blipFill>
        <p:spPr>
          <a:xfrm>
            <a:off x="4932040" y="1700808"/>
            <a:ext cx="3816424" cy="3745749"/>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Ανειδίκευτοι υπάλληλοι</a:t>
            </a:r>
            <a:endParaRPr lang="el-GR" dirty="0"/>
          </a:p>
        </p:txBody>
      </p:sp>
      <p:sp>
        <p:nvSpPr>
          <p:cNvPr id="3" name="2 - Θέση περιεχομένου"/>
          <p:cNvSpPr>
            <a:spLocks noGrp="1"/>
          </p:cNvSpPr>
          <p:nvPr>
            <p:ph sz="half" idx="1"/>
          </p:nvPr>
        </p:nvSpPr>
        <p:spPr>
          <a:xfrm>
            <a:off x="323528" y="1484784"/>
            <a:ext cx="4100264" cy="5135563"/>
          </a:xfrm>
        </p:spPr>
        <p:txBody>
          <a:bodyPr>
            <a:noAutofit/>
          </a:bodyPr>
          <a:lstStyle/>
          <a:p>
            <a:r>
              <a:rPr lang="el-GR" sz="1700" dirty="0" smtClean="0"/>
              <a:t>Ακόμα κι αν οι νέοι προσληφθούν, ύστερα από ένα χρονικό διάστημα ανεργίας σε μία δουλειά, δεν  έχουν την απαραίτητη προϋπηρεσία για να ανταπεξέλθουν στις ανάγκες της εργασίας που τους έχει ανατεθεί. Αυτό είναι το συμπέρασμα που βγάζουμε απ’ τη στιγμή που η ανεργία ξεκινά από τις μικρές ηλικίες. Έτσι μόλις οι νέοι τελειώσουν τις σπουδές τους δεν τους δίνεται καμία ευκαιρία στον εργασιακό χώρο. Αυτό συνεπάγεται με μεγαλύτερο ποσοστό ανεργίας στις νεαρές ηλικίες , μιας και κανένας εργοδότης δεν θέλει έναν ανειδίκευτο υπάλληλο.</a:t>
            </a:r>
            <a:endParaRPr lang="el-GR" sz="1700" dirty="0"/>
          </a:p>
        </p:txBody>
      </p:sp>
      <p:pic>
        <p:nvPicPr>
          <p:cNvPr id="5" name="4 - Θέση περιεχομένου" descr="κλεψυδρα.jpeg"/>
          <p:cNvPicPr>
            <a:picLocks noGrp="1" noChangeAspect="1"/>
          </p:cNvPicPr>
          <p:nvPr>
            <p:ph sz="half" idx="2"/>
          </p:nvPr>
        </p:nvPicPr>
        <p:blipFill>
          <a:blip r:embed="rId2" cstate="print"/>
          <a:stretch>
            <a:fillRect/>
          </a:stretch>
        </p:blipFill>
        <p:spPr>
          <a:xfrm>
            <a:off x="4662759" y="1556792"/>
            <a:ext cx="4036857" cy="4824536"/>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Κλείσιμο επιχειρήσεων</a:t>
            </a:r>
            <a:endParaRPr lang="el-GR" dirty="0"/>
          </a:p>
        </p:txBody>
      </p:sp>
      <p:sp>
        <p:nvSpPr>
          <p:cNvPr id="3" name="2 - Θέση περιεχομένου"/>
          <p:cNvSpPr>
            <a:spLocks noGrp="1"/>
          </p:cNvSpPr>
          <p:nvPr>
            <p:ph sz="half" idx="1"/>
          </p:nvPr>
        </p:nvSpPr>
        <p:spPr/>
        <p:txBody>
          <a:bodyPr>
            <a:normAutofit fontScale="85000" lnSpcReduction="20000"/>
          </a:bodyPr>
          <a:lstStyle/>
          <a:p>
            <a:r>
              <a:rPr lang="el-GR" dirty="0" smtClean="0"/>
              <a:t>Επιπλέον, δραματική είναι η αύξηση του αριθμού των επιχειρήσεων που οδηγούνται στο κλείσιμο. Από αυτές επίσημα εκτιμάται ότι θα «βάλουν λουκέτα» τουλάχιστον 60.000. Οι 12.000 θα κλείσουν το πρώτο τρίμηνο του έτους μετά τη λήξη των εκπτώσεων. Ως αποτέλεσμα της εξέλιξης αυτής υπάρχουν 240.000 χαμένες θέσεις απασχόλησης. </a:t>
            </a:r>
          </a:p>
          <a:p>
            <a:endParaRPr lang="el-GR" dirty="0"/>
          </a:p>
        </p:txBody>
      </p:sp>
      <p:pic>
        <p:nvPicPr>
          <p:cNvPr id="5" name="4 - Θέση περιεχομένου" descr="louketo21212sk.jpg"/>
          <p:cNvPicPr>
            <a:picLocks noGrp="1" noChangeAspect="1"/>
          </p:cNvPicPr>
          <p:nvPr>
            <p:ph sz="half" idx="2"/>
          </p:nvPr>
        </p:nvPicPr>
        <p:blipFill>
          <a:blip r:embed="rId2" cstate="print"/>
          <a:stretch>
            <a:fillRect/>
          </a:stretch>
        </p:blipFill>
        <p:spPr>
          <a:xfrm>
            <a:off x="4648200" y="1844824"/>
            <a:ext cx="4038600" cy="3960439"/>
          </a:xfr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Ζωντάνια">
  <a:themeElements>
    <a:clrScheme name="Ζωντάνι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Ζωντάνι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Ζωντάνι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373</TotalTime>
  <Words>775</Words>
  <Application>Microsoft Office PowerPoint</Application>
  <PresentationFormat>Προβολή στην οθόνη (4:3)</PresentationFormat>
  <Paragraphs>54</Paragraphs>
  <Slides>15</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15</vt:i4>
      </vt:variant>
    </vt:vector>
  </HeadingPairs>
  <TitlesOfParts>
    <vt:vector size="16" baseType="lpstr">
      <vt:lpstr>Ζωντάνια</vt:lpstr>
      <vt:lpstr>Η ανεργία στους νέους </vt:lpstr>
      <vt:lpstr>Η ανεργία στους νέους </vt:lpstr>
      <vt:lpstr>ΟΙΚΟΝΟΜΙΚΕΣ ΕΠΙΠΤΩΣΕΙΣ </vt:lpstr>
      <vt:lpstr>Διαφάνεια 4</vt:lpstr>
      <vt:lpstr>Μετανάστευση</vt:lpstr>
      <vt:lpstr>Φθηνότερο/ξένο εργατικό δυναμικό</vt:lpstr>
      <vt:lpstr>Χαμηλό βιοτικό επίπεδο</vt:lpstr>
      <vt:lpstr>Ανειδίκευτοι υπάλληλοι</vt:lpstr>
      <vt:lpstr>Κλείσιμο επιχειρήσεων</vt:lpstr>
      <vt:lpstr>Δουλειά εκτός σπουδών</vt:lpstr>
      <vt:lpstr>Χάνονται εισφορές-φορολογικά έσοδα/επιβάρυνση κρατικών ταμείων</vt:lpstr>
      <vt:lpstr>Παρεμπόριο</vt:lpstr>
      <vt:lpstr>Κρατικά ταμεία </vt:lpstr>
      <vt:lpstr>Η ανεργία στην Ευρώπη σε σύγκριση με την Ελλάδα</vt:lpstr>
      <vt:lpstr>Διαφάνεια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Η ανεργία στους νέους</dc:title>
  <dc:creator>Μαγδα</dc:creator>
  <cp:lastModifiedBy>Μαγδα</cp:lastModifiedBy>
  <cp:revision>44</cp:revision>
  <dcterms:created xsi:type="dcterms:W3CDTF">2013-01-16T08:44:03Z</dcterms:created>
  <dcterms:modified xsi:type="dcterms:W3CDTF">2013-02-03T16:48:27Z</dcterms:modified>
</cp:coreProperties>
</file>