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97"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8" r:id="rId29"/>
    <p:sldId id="289" r:id="rId30"/>
    <p:sldId id="290" r:id="rId31"/>
    <p:sldId id="291" r:id="rId32"/>
    <p:sldId id="292" r:id="rId33"/>
    <p:sldId id="293" r:id="rId34"/>
    <p:sldId id="294" r:id="rId35"/>
    <p:sldId id="286" r:id="rId36"/>
    <p:sldId id="283" r:id="rId37"/>
    <p:sldId id="284" r:id="rId38"/>
    <p:sldId id="285" r:id="rId39"/>
    <p:sldId id="295" r:id="rId40"/>
    <p:sldId id="296" r:id="rId41"/>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2"/>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 Ελεύθερη σχεδίαση"/>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 Τίτλος"/>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lgn="l">
              <a:defRPr/>
            </a:lvl1p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 Ελεύθερη σχεδίαση"/>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 Τίτλος"/>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7467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143000"/>
          </a:xfrm>
        </p:spPr>
        <p:txBody>
          <a:bodyPr anchor="ctr"/>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320"/>
            <a:ext cx="7470648" cy="1143000"/>
          </a:xfrm>
        </p:spPr>
        <p:txBody>
          <a:bodyPr anchor="ctr"/>
          <a:lstStyle>
            <a:lvl1pPr algn="l">
              <a:defRPr sz="4600"/>
            </a:lvl1pPr>
          </a:lstStyle>
          <a:p>
            <a:r>
              <a:rPr kumimoji="0" lang="el-GR" smtClean="0"/>
              <a:t>Kλικ για επεξεργασία του τίτλου</a:t>
            </a:r>
            <a:endParaRPr kumimoji="0" lang="en-US"/>
          </a:p>
        </p:txBody>
      </p:sp>
      <p:sp>
        <p:nvSpPr>
          <p:cNvPr id="7" name="6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8" name="7 - Θέση αριθμού διαφάνειας"/>
          <p:cNvSpPr>
            <a:spLocks noGrp="1"/>
          </p:cNvSpPr>
          <p:nvPr>
            <p:ph type="sldNum" sz="quarter" idx="11"/>
          </p:nvPr>
        </p:nvSpPr>
        <p:spPr/>
        <p:txBody>
          <a:bodyPr/>
          <a:lstStyle/>
          <a:p>
            <a:fld id="{D3F1D1C4-C2D9-4231-9FB2-B2D9D97AA41D}" type="slidenum">
              <a:rPr lang="el-GR" smtClean="0"/>
              <a:pPr/>
              <a:t>‹#›</a:t>
            </a:fld>
            <a:endParaRPr lang="el-GR"/>
          </a:p>
        </p:txBody>
      </p:sp>
      <p:sp>
        <p:nvSpPr>
          <p:cNvPr id="9" name="8 - Θέση υποσέλιδου"/>
          <p:cNvSpPr>
            <a:spLocks noGrp="1"/>
          </p:cNvSpPr>
          <p:nvPr>
            <p:ph type="ftr" sz="quarter" idx="12"/>
          </p:nvPr>
        </p:nvSpPr>
        <p:spPr/>
        <p:txBody>
          <a:bodyPr/>
          <a:lstStyle/>
          <a:p>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2342CEA3-3058-4D43-AE35-B3DA76CB4003}" type="datetimeFigureOut">
              <a:rPr lang="el-GR" smtClean="0"/>
              <a:pPr/>
              <a:t>24/5/2013</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156448" y="6422064"/>
            <a:ext cx="762000" cy="365125"/>
          </a:xfrm>
        </p:spPr>
        <p:txBody>
          <a:bodyPr/>
          <a:lstStyle/>
          <a:p>
            <a:fld id="{D3F1D1C4-C2D9-4231-9FB2-B2D9D97AA41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l-GR" smtClean="0"/>
              <a:t>Kλικ για επεξεργασία του τίτλου</a:t>
            </a:r>
            <a:endParaRPr kumimoji="0" lang="en-US"/>
          </a:p>
        </p:txBody>
      </p:sp>
      <p:sp>
        <p:nvSpPr>
          <p:cNvPr id="3" name="2 - Θέση εικόνας"/>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4" name="3 - Θέση κειμένου"/>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a:xfrm>
            <a:off x="457200" y="6422064"/>
            <a:ext cx="2133600" cy="365125"/>
          </a:xfrm>
        </p:spPr>
        <p:txBody>
          <a:bodyPr/>
          <a:lstStyle/>
          <a:p>
            <a:fld id="{2342CEA3-3058-4D43-AE35-B3DA76CB4003}" type="datetimeFigureOut">
              <a:rPr lang="el-GR" smtClean="0"/>
              <a:pPr/>
              <a:t>24/5/2013</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F1D1C4-C2D9-4231-9FB2-B2D9D97AA41D}"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 Ελεύθερη σχεδίαση"/>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 Ελεύθερη σχεδίαση"/>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 Θέση τίτλου"/>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2342CEA3-3058-4D43-AE35-B3DA76CB4003}" type="datetimeFigureOut">
              <a:rPr lang="el-GR" smtClean="0"/>
              <a:pPr/>
              <a:t>24/5/2013</a:t>
            </a:fld>
            <a:endParaRPr lang="el-GR"/>
          </a:p>
        </p:txBody>
      </p:sp>
      <p:sp>
        <p:nvSpPr>
          <p:cNvPr id="22" name="21 - Θέση υποσέλιδου"/>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l-GR"/>
          </a:p>
        </p:txBody>
      </p:sp>
      <p:sp>
        <p:nvSpPr>
          <p:cNvPr id="18" name="17 - Θέση αριθμού διαφάνειας"/>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3F1D1C4-C2D9-4231-9FB2-B2D9D97AA41D}" type="slidenum">
              <a:rPr lang="el-GR" smtClean="0"/>
              <a:pPr/>
              <a:t>‹#›</a:t>
            </a:fld>
            <a:endParaRPr lang="el-G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549275"/>
            <a:ext cx="7772400" cy="1470025"/>
          </a:xfrm>
        </p:spPr>
        <p:txBody>
          <a:bodyPr/>
          <a:lstStyle/>
          <a:p>
            <a:pPr algn="ctr"/>
            <a:r>
              <a:rPr lang="el-GR" dirty="0"/>
              <a:t>Γεια </a:t>
            </a:r>
            <a:r>
              <a:rPr lang="el-GR" dirty="0" err="1" smtClean="0"/>
              <a:t>σαΣ</a:t>
            </a:r>
            <a:r>
              <a:rPr lang="el-GR" dirty="0" smtClean="0"/>
              <a:t>!</a:t>
            </a:r>
            <a:endParaRPr lang="el-GR" dirty="0"/>
          </a:p>
        </p:txBody>
      </p:sp>
      <p:sp>
        <p:nvSpPr>
          <p:cNvPr id="2051" name="Rectangle 3"/>
          <p:cNvSpPr>
            <a:spLocks noGrp="1" noChangeArrowheads="1"/>
          </p:cNvSpPr>
          <p:nvPr>
            <p:ph type="subTitle" idx="1"/>
          </p:nvPr>
        </p:nvSpPr>
        <p:spPr>
          <a:xfrm>
            <a:off x="1371600" y="5568950"/>
            <a:ext cx="4137025" cy="69850"/>
          </a:xfrm>
        </p:spPr>
        <p:txBody>
          <a:bodyPr>
            <a:normAutofit fontScale="25000" lnSpcReduction="20000"/>
          </a:bodyPr>
          <a:lstStyle/>
          <a:p>
            <a:endParaRPr lang="el-GR"/>
          </a:p>
        </p:txBody>
      </p:sp>
      <p:pic>
        <p:nvPicPr>
          <p:cNvPr id="2055" name="Picture 7" descr="eurwkoinovoulio__main"/>
          <p:cNvPicPr>
            <a:picLocks noChangeAspect="1" noChangeArrowheads="1"/>
          </p:cNvPicPr>
          <p:nvPr/>
        </p:nvPicPr>
        <p:blipFill>
          <a:blip r:embed="rId2" cstate="print"/>
          <a:srcRect/>
          <a:stretch>
            <a:fillRect/>
          </a:stretch>
        </p:blipFill>
        <p:spPr bwMode="auto">
          <a:xfrm>
            <a:off x="1331913" y="2276475"/>
            <a:ext cx="6477000" cy="34940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a:bodyPr>
          <a:lstStyle/>
          <a:p>
            <a:r>
              <a:rPr lang="el-GR" sz="4400" b="1" dirty="0" smtClean="0">
                <a:solidFill>
                  <a:schemeClr val="tx1"/>
                </a:solidFill>
                <a:latin typeface="Times New Roman" pitchFamily="18" charset="0"/>
                <a:cs typeface="Times New Roman" pitchFamily="18" charset="0"/>
              </a:rPr>
              <a:t>Επιτροπή Διεθνούς Εμπορίου</a:t>
            </a:r>
            <a:endParaRPr lang="el-GR" sz="4400" b="1" dirty="0">
              <a:solidFill>
                <a:schemeClr val="tx1"/>
              </a:solidFill>
              <a:latin typeface="Times New Roman" pitchFamily="18" charset="0"/>
              <a:cs typeface="Times New Roman" pitchFamily="18" charset="0"/>
            </a:endParaRPr>
          </a:p>
        </p:txBody>
      </p:sp>
      <p:pic>
        <p:nvPicPr>
          <p:cNvPr id="5122" name="Picture 2" descr="C:\Users\ΜΑΡΙΑ\Desktop\5150_1_0.jpg"/>
          <p:cNvPicPr>
            <a:picLocks noChangeAspect="1" noChangeArrowheads="1"/>
          </p:cNvPicPr>
          <p:nvPr/>
        </p:nvPicPr>
        <p:blipFill>
          <a:blip r:embed="rId2" cstate="print"/>
          <a:srcRect/>
          <a:stretch>
            <a:fillRect/>
          </a:stretch>
        </p:blipFill>
        <p:spPr bwMode="auto">
          <a:xfrm>
            <a:off x="2123728" y="908720"/>
            <a:ext cx="4698057" cy="309634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15616" y="4941168"/>
            <a:ext cx="7016824" cy="1126976"/>
          </a:xfrm>
        </p:spPr>
        <p:txBody>
          <a:bodyPr>
            <a:noAutofit/>
          </a:bodyPr>
          <a:lstStyle/>
          <a:p>
            <a:endParaRPr lang="el-GR" sz="4400" b="1" dirty="0" smtClean="0">
              <a:latin typeface="Times New Roman" pitchFamily="18" charset="0"/>
              <a:cs typeface="Times New Roman" pitchFamily="18" charset="0"/>
            </a:endParaRPr>
          </a:p>
          <a:p>
            <a:r>
              <a:rPr lang="el-GR" sz="4400" b="1" dirty="0" smtClean="0">
                <a:solidFill>
                  <a:schemeClr val="tx1"/>
                </a:solidFill>
                <a:latin typeface="Times New Roman" pitchFamily="18" charset="0"/>
                <a:cs typeface="Times New Roman" pitchFamily="18" charset="0"/>
              </a:rPr>
              <a:t> </a:t>
            </a:r>
            <a:r>
              <a:rPr lang="el-GR" sz="4400" b="1" dirty="0" smtClean="0">
                <a:latin typeface="Times New Roman" pitchFamily="18" charset="0"/>
                <a:cs typeface="Times New Roman" pitchFamily="18" charset="0"/>
              </a:rPr>
              <a:t> </a:t>
            </a:r>
            <a:r>
              <a:rPr lang="el-GR" sz="4400" b="1" dirty="0" smtClean="0">
                <a:solidFill>
                  <a:schemeClr val="tx1"/>
                </a:solidFill>
                <a:latin typeface="Times New Roman" pitchFamily="18" charset="0"/>
                <a:cs typeface="Times New Roman" pitchFamily="18" charset="0"/>
              </a:rPr>
              <a:t>Επιτροπή Προϋπολογισμών</a:t>
            </a:r>
          </a:p>
        </p:txBody>
      </p:sp>
      <p:pic>
        <p:nvPicPr>
          <p:cNvPr id="6146" name="Picture 2" descr="C:\Users\ΜΑΡΙΑ\Desktop\προυπολογισμος 2013 απο στροφη νεας σμυρνης.jpg"/>
          <p:cNvPicPr>
            <a:picLocks noChangeAspect="1" noChangeArrowheads="1"/>
          </p:cNvPicPr>
          <p:nvPr/>
        </p:nvPicPr>
        <p:blipFill>
          <a:blip r:embed="rId2" cstate="print"/>
          <a:srcRect/>
          <a:stretch>
            <a:fillRect/>
          </a:stretch>
        </p:blipFill>
        <p:spPr bwMode="auto">
          <a:xfrm>
            <a:off x="1979712" y="908719"/>
            <a:ext cx="5328592" cy="353970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75048" y="5013176"/>
            <a:ext cx="8568952" cy="1126976"/>
          </a:xfrm>
        </p:spPr>
        <p:txBody>
          <a:bodyPr>
            <a:noAutofit/>
          </a:bodyPr>
          <a:lstStyle/>
          <a:p>
            <a:pPr lvl="1"/>
            <a:r>
              <a:rPr lang="el-GR" sz="4400" b="1" dirty="0" smtClean="0">
                <a:solidFill>
                  <a:schemeClr val="tx1"/>
                </a:solidFill>
                <a:latin typeface="Times New Roman" pitchFamily="18" charset="0"/>
                <a:cs typeface="Times New Roman" pitchFamily="18" charset="0"/>
              </a:rPr>
              <a:t>Επιτροπή Ελέγχου του Προϋπολογισμού</a:t>
            </a:r>
            <a:endParaRPr lang="el-GR" sz="4400" b="1" dirty="0">
              <a:solidFill>
                <a:schemeClr val="tx1"/>
              </a:solidFill>
              <a:latin typeface="Times New Roman" pitchFamily="18" charset="0"/>
              <a:cs typeface="Times New Roman" pitchFamily="18" charset="0"/>
            </a:endParaRPr>
          </a:p>
        </p:txBody>
      </p:sp>
      <p:pic>
        <p:nvPicPr>
          <p:cNvPr id="7171" name="Picture 3" descr="C:\Users\ΜΑΡΙΑ\Desktop\7g-thumb-large.jpg"/>
          <p:cNvPicPr>
            <a:picLocks noChangeAspect="1" noChangeArrowheads="1"/>
          </p:cNvPicPr>
          <p:nvPr/>
        </p:nvPicPr>
        <p:blipFill>
          <a:blip r:embed="rId2" cstate="print"/>
          <a:srcRect/>
          <a:stretch>
            <a:fillRect/>
          </a:stretch>
        </p:blipFill>
        <p:spPr bwMode="auto">
          <a:xfrm>
            <a:off x="1835696" y="764704"/>
            <a:ext cx="5810250" cy="382905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323528" y="4653136"/>
            <a:ext cx="8820472" cy="1126976"/>
          </a:xfrm>
        </p:spPr>
        <p:txBody>
          <a:bodyPr>
            <a:noAutofit/>
          </a:bodyPr>
          <a:lstStyle/>
          <a:p>
            <a:pPr lvl="1"/>
            <a:r>
              <a:rPr lang="el-GR" sz="4400" b="1" dirty="0" smtClean="0">
                <a:solidFill>
                  <a:schemeClr val="tx1"/>
                </a:solidFill>
                <a:latin typeface="Times New Roman" pitchFamily="18" charset="0"/>
                <a:cs typeface="Times New Roman" pitchFamily="18" charset="0"/>
              </a:rPr>
              <a:t>Επιτροπή Οικονομικής και Νομισματικής Πολιτικής</a:t>
            </a:r>
            <a:endParaRPr lang="el-GR" sz="4400" b="1" dirty="0">
              <a:solidFill>
                <a:schemeClr val="tx1"/>
              </a:solidFill>
              <a:latin typeface="Times New Roman" pitchFamily="18" charset="0"/>
              <a:cs typeface="Times New Roman" pitchFamily="18" charset="0"/>
            </a:endParaRPr>
          </a:p>
        </p:txBody>
      </p:sp>
      <p:pic>
        <p:nvPicPr>
          <p:cNvPr id="8194" name="Picture 2" descr="C:\Users\ΜΑΡΙΑ\Desktop\αρχείο λήψης.jpg"/>
          <p:cNvPicPr>
            <a:picLocks noChangeAspect="1" noChangeArrowheads="1"/>
          </p:cNvPicPr>
          <p:nvPr/>
        </p:nvPicPr>
        <p:blipFill>
          <a:blip r:embed="rId2" cstate="print"/>
          <a:srcRect/>
          <a:stretch>
            <a:fillRect/>
          </a:stretch>
        </p:blipFill>
        <p:spPr bwMode="auto">
          <a:xfrm>
            <a:off x="2627784" y="1124744"/>
            <a:ext cx="3672408" cy="302433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323528" y="4653136"/>
            <a:ext cx="8352928" cy="1126976"/>
          </a:xfrm>
        </p:spPr>
        <p:txBody>
          <a:bodyPr>
            <a:noAutofit/>
          </a:bodyPr>
          <a:lstStyle/>
          <a:p>
            <a:r>
              <a:rPr lang="el-GR" sz="4400" b="1" dirty="0" smtClean="0">
                <a:solidFill>
                  <a:schemeClr val="tx1"/>
                </a:solidFill>
                <a:latin typeface="Times New Roman" pitchFamily="18" charset="0"/>
                <a:cs typeface="Times New Roman" pitchFamily="18" charset="0"/>
              </a:rPr>
              <a:t> Επιτροπή Απασχόλησης και Κοινωνικών Υποθέσεων</a:t>
            </a:r>
            <a:endParaRPr lang="el-GR" sz="4400" b="1" dirty="0">
              <a:solidFill>
                <a:schemeClr val="tx1"/>
              </a:solidFill>
              <a:latin typeface="Times New Roman" pitchFamily="18" charset="0"/>
              <a:cs typeface="Times New Roman" pitchFamily="18" charset="0"/>
            </a:endParaRPr>
          </a:p>
        </p:txBody>
      </p:sp>
      <p:pic>
        <p:nvPicPr>
          <p:cNvPr id="9218" name="Picture 2" descr="C:\Users\ΜΑΡΙΑ\Desktop\images.jpg"/>
          <p:cNvPicPr>
            <a:picLocks noChangeAspect="1" noChangeArrowheads="1"/>
          </p:cNvPicPr>
          <p:nvPr/>
        </p:nvPicPr>
        <p:blipFill>
          <a:blip r:embed="rId2" cstate="print"/>
          <a:srcRect/>
          <a:stretch>
            <a:fillRect/>
          </a:stretch>
        </p:blipFill>
        <p:spPr bwMode="auto">
          <a:xfrm>
            <a:off x="1403648" y="764704"/>
            <a:ext cx="5967717" cy="338437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331640" y="5229200"/>
            <a:ext cx="7016824" cy="1126976"/>
          </a:xfrm>
        </p:spPr>
        <p:txBody>
          <a:bodyPr>
            <a:noAutofit/>
          </a:bodyPr>
          <a:lstStyle/>
          <a:p>
            <a:r>
              <a:rPr lang="el-GR" sz="4400" b="1" dirty="0" smtClean="0">
                <a:solidFill>
                  <a:schemeClr val="tx1"/>
                </a:solidFill>
                <a:latin typeface="Times New Roman" pitchFamily="18" charset="0"/>
                <a:cs typeface="Times New Roman" pitchFamily="18" charset="0"/>
              </a:rPr>
              <a:t>Επιτροπή Περιβάλλοντος, Δημόσιας Υγείας και Ασφάλειας των Τροφίμων</a:t>
            </a:r>
            <a:endParaRPr lang="el-GR" sz="4400" b="1" dirty="0">
              <a:solidFill>
                <a:schemeClr val="tx1"/>
              </a:solidFill>
              <a:latin typeface="Times New Roman" pitchFamily="18" charset="0"/>
              <a:cs typeface="Times New Roman" pitchFamily="18" charset="0"/>
            </a:endParaRPr>
          </a:p>
        </p:txBody>
      </p:sp>
      <p:pic>
        <p:nvPicPr>
          <p:cNvPr id="10243" name="Picture 3" descr="E:\thanos2.png"/>
          <p:cNvPicPr>
            <a:picLocks noChangeAspect="1" noChangeArrowheads="1"/>
          </p:cNvPicPr>
          <p:nvPr/>
        </p:nvPicPr>
        <p:blipFill>
          <a:blip r:embed="rId2" cstate="print"/>
          <a:srcRect/>
          <a:stretch>
            <a:fillRect/>
          </a:stretch>
        </p:blipFill>
        <p:spPr bwMode="auto">
          <a:xfrm>
            <a:off x="1979711" y="692696"/>
            <a:ext cx="5224715" cy="36004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Autofit/>
          </a:bodyPr>
          <a:lstStyle/>
          <a:p>
            <a:r>
              <a:rPr lang="el-GR" sz="4400" b="1" dirty="0" smtClean="0">
                <a:solidFill>
                  <a:schemeClr val="tx1"/>
                </a:solidFill>
                <a:latin typeface="Times New Roman" pitchFamily="18" charset="0"/>
                <a:cs typeface="Times New Roman" pitchFamily="18" charset="0"/>
              </a:rPr>
              <a:t>Επιτροπή Βιομηχανίας, Έρευνας και Ενέργειας</a:t>
            </a:r>
            <a:endParaRPr lang="el-GR" sz="4400" b="1" dirty="0">
              <a:solidFill>
                <a:schemeClr val="tx1"/>
              </a:solidFill>
              <a:latin typeface="Times New Roman" pitchFamily="18" charset="0"/>
              <a:cs typeface="Times New Roman" pitchFamily="18" charset="0"/>
            </a:endParaRPr>
          </a:p>
        </p:txBody>
      </p:sp>
      <p:pic>
        <p:nvPicPr>
          <p:cNvPr id="11266" name="Picture 2" descr="E:\thanos1.png"/>
          <p:cNvPicPr>
            <a:picLocks noChangeAspect="1" noChangeArrowheads="1"/>
          </p:cNvPicPr>
          <p:nvPr/>
        </p:nvPicPr>
        <p:blipFill>
          <a:blip r:embed="rId2" cstate="print"/>
          <a:srcRect/>
          <a:stretch>
            <a:fillRect/>
          </a:stretch>
        </p:blipFill>
        <p:spPr bwMode="auto">
          <a:xfrm>
            <a:off x="2627784" y="476672"/>
            <a:ext cx="3732158" cy="3816424"/>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0" y="4653136"/>
            <a:ext cx="9144000" cy="1126976"/>
          </a:xfrm>
        </p:spPr>
        <p:txBody>
          <a:bodyPr>
            <a:noAutofit/>
          </a:bodyPr>
          <a:lstStyle/>
          <a:p>
            <a:r>
              <a:rPr lang="el-GR" sz="4400" b="1" dirty="0" smtClean="0">
                <a:solidFill>
                  <a:schemeClr val="tx1"/>
                </a:solidFill>
                <a:latin typeface="Times New Roman" pitchFamily="18" charset="0"/>
                <a:cs typeface="Times New Roman" pitchFamily="18" charset="0"/>
              </a:rPr>
              <a:t>Επιτροπή Εσωτερικής Αγοράς και Προστασίας των Καταναλωτών</a:t>
            </a:r>
            <a:endParaRPr lang="el-GR" sz="4400" b="1" dirty="0">
              <a:solidFill>
                <a:schemeClr val="tx1"/>
              </a:solidFill>
              <a:latin typeface="Times New Roman" pitchFamily="18" charset="0"/>
              <a:cs typeface="Times New Roman" pitchFamily="18" charset="0"/>
            </a:endParaRPr>
          </a:p>
        </p:txBody>
      </p:sp>
      <p:pic>
        <p:nvPicPr>
          <p:cNvPr id="14338" name="Picture 2" descr="C:\Users\ΜΑΡΙΑ\Desktop\images (1).jpg"/>
          <p:cNvPicPr>
            <a:picLocks noChangeAspect="1" noChangeArrowheads="1"/>
          </p:cNvPicPr>
          <p:nvPr/>
        </p:nvPicPr>
        <p:blipFill>
          <a:blip r:embed="rId2" cstate="print"/>
          <a:srcRect/>
          <a:stretch>
            <a:fillRect/>
          </a:stretch>
        </p:blipFill>
        <p:spPr bwMode="auto">
          <a:xfrm>
            <a:off x="2051720" y="764704"/>
            <a:ext cx="5299789" cy="331236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lnSpcReduction="10000"/>
          </a:bodyPr>
          <a:lstStyle/>
          <a:p>
            <a:r>
              <a:rPr lang="el-GR" sz="4400" b="1" dirty="0" smtClean="0">
                <a:solidFill>
                  <a:schemeClr val="tx1"/>
                </a:solidFill>
                <a:latin typeface="Times New Roman" pitchFamily="18" charset="0"/>
                <a:cs typeface="Times New Roman" pitchFamily="18" charset="0"/>
              </a:rPr>
              <a:t>Επιτροπή Μεταφορών και Τουρισμού</a:t>
            </a:r>
            <a:endParaRPr lang="el-GR" sz="4400" b="1" dirty="0">
              <a:solidFill>
                <a:schemeClr val="tx1"/>
              </a:solidFill>
              <a:latin typeface="Times New Roman" pitchFamily="18" charset="0"/>
              <a:cs typeface="Times New Roman" pitchFamily="18" charset="0"/>
            </a:endParaRPr>
          </a:p>
        </p:txBody>
      </p:sp>
      <p:pic>
        <p:nvPicPr>
          <p:cNvPr id="15362" name="Picture 2" descr="C:\Users\ΜΑΡΙΑ\Desktop\images (2).jpg"/>
          <p:cNvPicPr>
            <a:picLocks noChangeAspect="1" noChangeArrowheads="1"/>
          </p:cNvPicPr>
          <p:nvPr/>
        </p:nvPicPr>
        <p:blipFill>
          <a:blip r:embed="rId2" cstate="print"/>
          <a:srcRect/>
          <a:stretch>
            <a:fillRect/>
          </a:stretch>
        </p:blipFill>
        <p:spPr bwMode="auto">
          <a:xfrm>
            <a:off x="1763688" y="764704"/>
            <a:ext cx="5400600" cy="3130517"/>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lnSpcReduction="10000"/>
          </a:bodyPr>
          <a:lstStyle/>
          <a:p>
            <a:r>
              <a:rPr lang="el-GR" sz="4400" b="1" dirty="0" smtClean="0">
                <a:solidFill>
                  <a:schemeClr val="tx1"/>
                </a:solidFill>
                <a:latin typeface="Times New Roman" pitchFamily="18" charset="0"/>
                <a:cs typeface="Times New Roman" pitchFamily="18" charset="0"/>
              </a:rPr>
              <a:t>Επιτροπή Περιφερειακής Ανάπτυξης</a:t>
            </a:r>
            <a:endParaRPr lang="el-GR" sz="4400" b="1" dirty="0">
              <a:solidFill>
                <a:schemeClr val="tx1"/>
              </a:solidFill>
              <a:latin typeface="Times New Roman" pitchFamily="18" charset="0"/>
              <a:cs typeface="Times New Roman" pitchFamily="18" charset="0"/>
            </a:endParaRPr>
          </a:p>
        </p:txBody>
      </p:sp>
      <p:pic>
        <p:nvPicPr>
          <p:cNvPr id="16386" name="Picture 2" descr="C:\Users\ΜΑΡΙΑ\Desktop\images (3).jpg"/>
          <p:cNvPicPr>
            <a:picLocks noChangeAspect="1" noChangeArrowheads="1"/>
          </p:cNvPicPr>
          <p:nvPr/>
        </p:nvPicPr>
        <p:blipFill>
          <a:blip r:embed="rId2" cstate="print"/>
          <a:srcRect/>
          <a:stretch>
            <a:fillRect/>
          </a:stretch>
        </p:blipFill>
        <p:spPr bwMode="auto">
          <a:xfrm>
            <a:off x="1907704" y="764704"/>
            <a:ext cx="5722350" cy="331236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evrokoinovoulio"/>
          <p:cNvPicPr>
            <a:picLocks noGrp="1" noChangeAspect="1" noChangeArrowheads="1"/>
          </p:cNvPicPr>
          <p:nvPr>
            <p:ph type="title"/>
          </p:nvPr>
        </p:nvPicPr>
        <p:blipFill>
          <a:blip r:embed="rId2" cstate="print"/>
          <a:srcRect/>
          <a:stretch>
            <a:fillRect/>
          </a:stretch>
        </p:blipFill>
        <p:spPr>
          <a:xfrm>
            <a:off x="1258888" y="188913"/>
            <a:ext cx="6121400" cy="1944687"/>
          </a:xfrm>
          <a:noFill/>
          <a:ln/>
        </p:spPr>
      </p:pic>
      <p:sp>
        <p:nvSpPr>
          <p:cNvPr id="3075" name="Rectangle 3"/>
          <p:cNvSpPr>
            <a:spLocks noGrp="1" noChangeArrowheads="1"/>
          </p:cNvSpPr>
          <p:nvPr>
            <p:ph idx="1"/>
          </p:nvPr>
        </p:nvSpPr>
        <p:spPr>
          <a:xfrm>
            <a:off x="539750" y="2349500"/>
            <a:ext cx="7643813" cy="3705225"/>
          </a:xfrm>
        </p:spPr>
        <p:txBody>
          <a:bodyPr/>
          <a:lstStyle/>
          <a:p>
            <a:pPr>
              <a:lnSpc>
                <a:spcPct val="90000"/>
              </a:lnSpc>
              <a:buNone/>
            </a:pPr>
            <a:r>
              <a:rPr lang="el-GR" sz="2800" dirty="0" smtClean="0"/>
              <a:t>	Το </a:t>
            </a:r>
            <a:r>
              <a:rPr lang="el-GR" sz="2800" dirty="0"/>
              <a:t>θέμα της ερευνητικής μας εργασίας είναι «Ας γίνουμε Ευρωβουλευτές – Προσομοίωση Ευρωκοινοβουλίου». Ο κύριος στόχος της εργασίας μας ήταν να γνωρίσουμε πως λειτουργεί το Ευρωπαϊκό Κοινοβούλιο και πως λαμβάνονται οι αποφάσεις σε αυτό. Πριν παρουσιάσουμε τον τρόπο που εργαστήκαμε πρέπει να σας δώσουμε κάποιες πληροφορίες.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p:cTn id="7" dur="500" fill="hold"/>
                                        <p:tgtEl>
                                          <p:spTgt spid="3075">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3075">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3075">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Autofit/>
          </a:bodyPr>
          <a:lstStyle/>
          <a:p>
            <a:r>
              <a:rPr lang="el-GR" sz="4400" b="1" dirty="0" smtClean="0">
                <a:solidFill>
                  <a:schemeClr val="tx1"/>
                </a:solidFill>
                <a:latin typeface="Times New Roman" pitchFamily="18" charset="0"/>
                <a:cs typeface="Times New Roman" pitchFamily="18" charset="0"/>
              </a:rPr>
              <a:t>Επιτροπή Γεωργίας και Ανάπτυξης της Υπαίθρου</a:t>
            </a:r>
            <a:endParaRPr lang="el-GR" sz="4400" b="1" dirty="0">
              <a:solidFill>
                <a:schemeClr val="tx1"/>
              </a:solidFill>
              <a:latin typeface="Times New Roman" pitchFamily="18" charset="0"/>
              <a:cs typeface="Times New Roman" pitchFamily="18" charset="0"/>
            </a:endParaRPr>
          </a:p>
        </p:txBody>
      </p:sp>
      <p:pic>
        <p:nvPicPr>
          <p:cNvPr id="12290" name="Picture 2" descr="E:\op2.jpeg"/>
          <p:cNvPicPr>
            <a:picLocks noChangeAspect="1" noChangeArrowheads="1"/>
          </p:cNvPicPr>
          <p:nvPr/>
        </p:nvPicPr>
        <p:blipFill>
          <a:blip r:embed="rId2" cstate="print"/>
          <a:srcRect/>
          <a:stretch>
            <a:fillRect/>
          </a:stretch>
        </p:blipFill>
        <p:spPr bwMode="auto">
          <a:xfrm>
            <a:off x="2051720" y="692696"/>
            <a:ext cx="5184576" cy="345193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a:bodyPr>
          <a:lstStyle/>
          <a:p>
            <a:r>
              <a:rPr lang="el-GR" sz="4400" b="1" dirty="0" smtClean="0">
                <a:solidFill>
                  <a:schemeClr val="tx1"/>
                </a:solidFill>
                <a:latin typeface="Times New Roman" pitchFamily="18" charset="0"/>
                <a:cs typeface="Times New Roman" pitchFamily="18" charset="0"/>
              </a:rPr>
              <a:t>Επιτροπή Αλιείας</a:t>
            </a:r>
            <a:endParaRPr lang="el-GR" sz="4400" b="1" dirty="0">
              <a:solidFill>
                <a:schemeClr val="tx1"/>
              </a:solidFill>
              <a:latin typeface="Times New Roman" pitchFamily="18" charset="0"/>
              <a:cs typeface="Times New Roman" pitchFamily="18" charset="0"/>
            </a:endParaRPr>
          </a:p>
        </p:txBody>
      </p:sp>
      <p:pic>
        <p:nvPicPr>
          <p:cNvPr id="17410" name="Picture 2" descr="C:\Users\ΜΑΡΙΑ\Desktop\images (4).jpg"/>
          <p:cNvPicPr>
            <a:picLocks noChangeAspect="1" noChangeArrowheads="1"/>
          </p:cNvPicPr>
          <p:nvPr/>
        </p:nvPicPr>
        <p:blipFill>
          <a:blip r:embed="rId2" cstate="print"/>
          <a:srcRect/>
          <a:stretch>
            <a:fillRect/>
          </a:stretch>
        </p:blipFill>
        <p:spPr bwMode="auto">
          <a:xfrm>
            <a:off x="2051720" y="764704"/>
            <a:ext cx="5256584" cy="3463053"/>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lnSpcReduction="10000"/>
          </a:bodyPr>
          <a:lstStyle/>
          <a:p>
            <a:r>
              <a:rPr lang="el-GR" sz="4400" b="1" dirty="0" smtClean="0">
                <a:solidFill>
                  <a:schemeClr val="tx1"/>
                </a:solidFill>
                <a:latin typeface="Times New Roman" pitchFamily="18" charset="0"/>
                <a:cs typeface="Times New Roman" pitchFamily="18" charset="0"/>
              </a:rPr>
              <a:t>Επιτροπή Πολιτισμού και Παιδείας</a:t>
            </a:r>
            <a:endParaRPr lang="el-GR" sz="4400" b="1" dirty="0">
              <a:solidFill>
                <a:schemeClr val="tx1"/>
              </a:solidFill>
              <a:latin typeface="Times New Roman" pitchFamily="18" charset="0"/>
              <a:cs typeface="Times New Roman" pitchFamily="18" charset="0"/>
            </a:endParaRPr>
          </a:p>
        </p:txBody>
      </p:sp>
      <p:pic>
        <p:nvPicPr>
          <p:cNvPr id="18435" name="Picture 3" descr="C:\Users\ΜΑΡΙΑ\Desktop\images (5).jpg"/>
          <p:cNvPicPr>
            <a:picLocks noChangeAspect="1" noChangeArrowheads="1"/>
          </p:cNvPicPr>
          <p:nvPr/>
        </p:nvPicPr>
        <p:blipFill>
          <a:blip r:embed="rId2" cstate="print"/>
          <a:srcRect/>
          <a:stretch>
            <a:fillRect/>
          </a:stretch>
        </p:blipFill>
        <p:spPr bwMode="auto">
          <a:xfrm>
            <a:off x="1763688" y="692696"/>
            <a:ext cx="5759178" cy="3459063"/>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a:bodyPr>
          <a:lstStyle/>
          <a:p>
            <a:r>
              <a:rPr lang="el-GR" sz="4400" b="1" dirty="0" smtClean="0">
                <a:solidFill>
                  <a:schemeClr val="tx1"/>
                </a:solidFill>
                <a:latin typeface="Times New Roman" pitchFamily="18" charset="0"/>
                <a:cs typeface="Times New Roman" pitchFamily="18" charset="0"/>
              </a:rPr>
              <a:t>Επιτροπή Νομικών Θεμάτων</a:t>
            </a:r>
            <a:endParaRPr lang="el-GR" sz="4400" b="1" dirty="0">
              <a:solidFill>
                <a:schemeClr val="tx1"/>
              </a:solidFill>
              <a:latin typeface="Times New Roman" pitchFamily="18" charset="0"/>
              <a:cs typeface="Times New Roman" pitchFamily="18" charset="0"/>
            </a:endParaRPr>
          </a:p>
        </p:txBody>
      </p:sp>
      <p:pic>
        <p:nvPicPr>
          <p:cNvPr id="19459" name="Picture 3" descr="C:\Users\ΜΑΡΙΑ\Desktop\αρχείο λήψης (3).jpg"/>
          <p:cNvPicPr>
            <a:picLocks noChangeAspect="1" noChangeArrowheads="1"/>
          </p:cNvPicPr>
          <p:nvPr/>
        </p:nvPicPr>
        <p:blipFill>
          <a:blip r:embed="rId2" cstate="print"/>
          <a:srcRect/>
          <a:stretch>
            <a:fillRect/>
          </a:stretch>
        </p:blipFill>
        <p:spPr bwMode="auto">
          <a:xfrm>
            <a:off x="1763688" y="1124744"/>
            <a:ext cx="5215088" cy="3186544"/>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0" y="5229200"/>
            <a:ext cx="9144000" cy="1126976"/>
          </a:xfrm>
        </p:spPr>
        <p:txBody>
          <a:bodyPr>
            <a:noAutofit/>
          </a:bodyPr>
          <a:lstStyle/>
          <a:p>
            <a:r>
              <a:rPr lang="el-GR" sz="4400" b="1" dirty="0" smtClean="0">
                <a:solidFill>
                  <a:schemeClr val="tx1"/>
                </a:solidFill>
                <a:latin typeface="Times New Roman" pitchFamily="18" charset="0"/>
                <a:cs typeface="Times New Roman" pitchFamily="18" charset="0"/>
              </a:rPr>
              <a:t>Επιτροπή Πολιτικών Ελευθεριών,</a:t>
            </a:r>
          </a:p>
          <a:p>
            <a:r>
              <a:rPr lang="el-GR" sz="4400" b="1" dirty="0" smtClean="0">
                <a:solidFill>
                  <a:schemeClr val="tx1"/>
                </a:solidFill>
                <a:latin typeface="Times New Roman" pitchFamily="18" charset="0"/>
                <a:cs typeface="Times New Roman" pitchFamily="18" charset="0"/>
              </a:rPr>
              <a:t>Δικαιοσύνης και Εσωτερικών Υποθέσεων</a:t>
            </a:r>
            <a:endParaRPr lang="el-GR" sz="4400" b="1" dirty="0">
              <a:solidFill>
                <a:schemeClr val="tx1"/>
              </a:solidFill>
              <a:latin typeface="Times New Roman" pitchFamily="18" charset="0"/>
              <a:cs typeface="Times New Roman" pitchFamily="18" charset="0"/>
            </a:endParaRPr>
          </a:p>
        </p:txBody>
      </p:sp>
      <p:pic>
        <p:nvPicPr>
          <p:cNvPr id="20482" name="Picture 2" descr="C:\Users\ΜΑΡΙΑ\Desktop\αρχείο λήψης (2).jpg"/>
          <p:cNvPicPr>
            <a:picLocks noChangeAspect="1" noChangeArrowheads="1"/>
          </p:cNvPicPr>
          <p:nvPr/>
        </p:nvPicPr>
        <p:blipFill>
          <a:blip r:embed="rId2" cstate="print"/>
          <a:srcRect/>
          <a:stretch>
            <a:fillRect/>
          </a:stretch>
        </p:blipFill>
        <p:spPr bwMode="auto">
          <a:xfrm>
            <a:off x="1979712" y="404664"/>
            <a:ext cx="5040560" cy="377106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lnSpcReduction="10000"/>
          </a:bodyPr>
          <a:lstStyle/>
          <a:p>
            <a:r>
              <a:rPr lang="el-GR" sz="4400" b="1" dirty="0" smtClean="0">
                <a:solidFill>
                  <a:schemeClr val="tx1"/>
                </a:solidFill>
                <a:latin typeface="Times New Roman" pitchFamily="18" charset="0"/>
                <a:cs typeface="Times New Roman" pitchFamily="18" charset="0"/>
              </a:rPr>
              <a:t>Επιτροπή Συνταγματικών Υποθέσεων</a:t>
            </a:r>
            <a:endParaRPr lang="el-GR" sz="4400" b="1" dirty="0">
              <a:solidFill>
                <a:schemeClr val="tx1"/>
              </a:solidFill>
              <a:latin typeface="Times New Roman" pitchFamily="18" charset="0"/>
              <a:cs typeface="Times New Roman" pitchFamily="18" charset="0"/>
            </a:endParaRPr>
          </a:p>
        </p:txBody>
      </p:sp>
      <p:pic>
        <p:nvPicPr>
          <p:cNvPr id="21507" name="Picture 3" descr="C:\Users\ΜΑΡΙΑ\Desktop\images (6).jpg"/>
          <p:cNvPicPr>
            <a:picLocks noChangeAspect="1" noChangeArrowheads="1"/>
          </p:cNvPicPr>
          <p:nvPr/>
        </p:nvPicPr>
        <p:blipFill>
          <a:blip r:embed="rId2" cstate="print"/>
          <a:srcRect/>
          <a:stretch>
            <a:fillRect/>
          </a:stretch>
        </p:blipFill>
        <p:spPr bwMode="auto">
          <a:xfrm>
            <a:off x="2699792" y="476672"/>
            <a:ext cx="3744416" cy="3732802"/>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0" y="4653136"/>
            <a:ext cx="9144000" cy="1126976"/>
          </a:xfrm>
        </p:spPr>
        <p:txBody>
          <a:bodyPr>
            <a:noAutofit/>
          </a:bodyPr>
          <a:lstStyle/>
          <a:p>
            <a:r>
              <a:rPr lang="el-GR" sz="4400" b="1" dirty="0" smtClean="0">
                <a:solidFill>
                  <a:schemeClr val="tx1"/>
                </a:solidFill>
                <a:latin typeface="Times New Roman" pitchFamily="18" charset="0"/>
                <a:cs typeface="Times New Roman" pitchFamily="18" charset="0"/>
              </a:rPr>
              <a:t>Επιτροπή Δικαιωμάτων των Γυναικών και Ισότητας των Φύλων</a:t>
            </a:r>
            <a:endParaRPr lang="el-GR" sz="4400" b="1" dirty="0">
              <a:solidFill>
                <a:schemeClr val="tx1"/>
              </a:solidFill>
              <a:latin typeface="Times New Roman" pitchFamily="18" charset="0"/>
              <a:cs typeface="Times New Roman" pitchFamily="18" charset="0"/>
            </a:endParaRPr>
          </a:p>
        </p:txBody>
      </p:sp>
      <p:pic>
        <p:nvPicPr>
          <p:cNvPr id="13314" name="Picture 2" descr="E:\op3.jpeg"/>
          <p:cNvPicPr>
            <a:picLocks noChangeAspect="1" noChangeArrowheads="1"/>
          </p:cNvPicPr>
          <p:nvPr/>
        </p:nvPicPr>
        <p:blipFill>
          <a:blip r:embed="rId2" cstate="print"/>
          <a:srcRect/>
          <a:stretch>
            <a:fillRect/>
          </a:stretch>
        </p:blipFill>
        <p:spPr bwMode="auto">
          <a:xfrm>
            <a:off x="2483768" y="332656"/>
            <a:ext cx="4032448" cy="3933056"/>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a:bodyPr>
          <a:lstStyle/>
          <a:p>
            <a:r>
              <a:rPr lang="el-GR" sz="4400" b="1" dirty="0" smtClean="0">
                <a:solidFill>
                  <a:schemeClr val="tx1"/>
                </a:solidFill>
                <a:latin typeface="Times New Roman" pitchFamily="18" charset="0"/>
                <a:cs typeface="Times New Roman" pitchFamily="18" charset="0"/>
              </a:rPr>
              <a:t>Επιτροπή Αναφορών</a:t>
            </a:r>
            <a:endParaRPr lang="el-GR" sz="4400" b="1" dirty="0">
              <a:solidFill>
                <a:schemeClr val="tx1"/>
              </a:solidFill>
              <a:latin typeface="Times New Roman" pitchFamily="18" charset="0"/>
              <a:cs typeface="Times New Roman" pitchFamily="18" charset="0"/>
            </a:endParaRPr>
          </a:p>
        </p:txBody>
      </p:sp>
      <p:pic>
        <p:nvPicPr>
          <p:cNvPr id="22530" name="Picture 2" descr="C:\Users\ΜΑΡΙΑ\Desktop\146279113.jpg"/>
          <p:cNvPicPr>
            <a:picLocks noChangeAspect="1" noChangeArrowheads="1"/>
          </p:cNvPicPr>
          <p:nvPr/>
        </p:nvPicPr>
        <p:blipFill>
          <a:blip r:embed="rId2" cstate="print"/>
          <a:srcRect/>
          <a:stretch>
            <a:fillRect/>
          </a:stretch>
        </p:blipFill>
        <p:spPr bwMode="auto">
          <a:xfrm>
            <a:off x="1475656" y="620688"/>
            <a:ext cx="5905500" cy="3933825"/>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5 - TextBox"/>
          <p:cNvSpPr txBox="1">
            <a:spLocks noChangeArrowheads="1"/>
          </p:cNvSpPr>
          <p:nvPr/>
        </p:nvSpPr>
        <p:spPr bwMode="auto">
          <a:xfrm>
            <a:off x="971600" y="5657671"/>
            <a:ext cx="7572376" cy="1200329"/>
          </a:xfrm>
          <a:prstGeom prst="rect">
            <a:avLst/>
          </a:prstGeom>
          <a:noFill/>
          <a:ln w="9525">
            <a:noFill/>
            <a:miter lim="800000"/>
            <a:headEnd/>
            <a:tailEnd/>
          </a:ln>
        </p:spPr>
        <p:txBody>
          <a:bodyPr wrap="square">
            <a:spAutoFit/>
          </a:bodyPr>
          <a:lstStyle/>
          <a:p>
            <a:r>
              <a:rPr lang="el-GR" sz="2400" dirty="0"/>
              <a:t>Ο ρόλος της </a:t>
            </a:r>
            <a:r>
              <a:rPr lang="el-GR" sz="2400" dirty="0" smtClean="0"/>
              <a:t>κάθε επιτροπής </a:t>
            </a:r>
            <a:r>
              <a:rPr lang="el-GR" sz="2400" dirty="0"/>
              <a:t>είναι να συνεδριάζει, να προτείνει νόμους και να συμμετέχει στην ολομέλεια.</a:t>
            </a:r>
          </a:p>
          <a:p>
            <a:endParaRPr lang="el-GR" sz="2400" dirty="0"/>
          </a:p>
        </p:txBody>
      </p:sp>
      <p:pic>
        <p:nvPicPr>
          <p:cNvPr id="6147" name="Picture 4" descr="http://2.bp.blogspot.com/_8Qn1ApMGCoY/S0zWWl7J4-I/AAAAAAAAAvg/Uo_73ufdWd0/s640/%CE%95%CF%85%CF%81%CF%89%CF%80%CE%B1%CF%8A%CE%BA%CF%8C%CE%9A%CE%BF%CE%B9%CE%BD%CE%BF%CE%B2%CE%BF%CF%8D%CE%BB%CE%B9%CE%BF.jpg"/>
          <p:cNvPicPr>
            <a:picLocks noChangeAspect="1" noChangeArrowheads="1"/>
          </p:cNvPicPr>
          <p:nvPr/>
        </p:nvPicPr>
        <p:blipFill>
          <a:blip r:embed="rId2" cstate="print"/>
          <a:srcRect/>
          <a:stretch>
            <a:fillRect/>
          </a:stretch>
        </p:blipFill>
        <p:spPr bwMode="auto">
          <a:xfrm>
            <a:off x="0" y="0"/>
            <a:ext cx="9144000" cy="5619750"/>
          </a:xfrm>
          <a:prstGeom prst="rect">
            <a:avLst/>
          </a:prstGeom>
          <a:noFill/>
          <a:ln w="9525">
            <a:noFill/>
            <a:miter lim="800000"/>
            <a:headEnd/>
            <a:tailEnd/>
          </a:ln>
        </p:spPr>
      </p:pic>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blinds(horizontal)">
                                      <p:cBhvr>
                                        <p:cTn id="13"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2 - Θέση περιεχομένου"/>
          <p:cNvSpPr>
            <a:spLocks noGrp="1"/>
          </p:cNvSpPr>
          <p:nvPr>
            <p:ph idx="1"/>
          </p:nvPr>
        </p:nvSpPr>
        <p:spPr>
          <a:xfrm>
            <a:off x="428625" y="5786438"/>
            <a:ext cx="8229600" cy="1071562"/>
          </a:xfrm>
        </p:spPr>
        <p:txBody>
          <a:bodyPr>
            <a:normAutofit fontScale="85000" lnSpcReduction="10000"/>
          </a:bodyPr>
          <a:lstStyle/>
          <a:p>
            <a:pPr eaLnBrk="1" hangingPunct="1">
              <a:buNone/>
            </a:pPr>
            <a:r>
              <a:rPr lang="el-GR" dirty="0" smtClean="0"/>
              <a:t>	Στην ολομέλεια, όλες οι επιτροπές συγκεντρώνονται και κάθε επιτροπή παρουσιάζει τις προτάσεις της</a:t>
            </a:r>
          </a:p>
        </p:txBody>
      </p:sp>
      <p:pic>
        <p:nvPicPr>
          <p:cNvPr id="7171" name="Picture 2" descr="http://news.bbcimg.co.uk/media/images/52237000/jpg/_52237934_jex_1021994_de27-1.jpg"/>
          <p:cNvPicPr>
            <a:picLocks noChangeAspect="1" noChangeArrowheads="1"/>
          </p:cNvPicPr>
          <p:nvPr/>
        </p:nvPicPr>
        <p:blipFill>
          <a:blip r:embed="rId2" cstate="print"/>
          <a:srcRect/>
          <a:stretch>
            <a:fillRect/>
          </a:stretch>
        </p:blipFill>
        <p:spPr bwMode="auto">
          <a:xfrm>
            <a:off x="0" y="0"/>
            <a:ext cx="9144000" cy="58578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checkerboard(across)">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170">
                                            <p:txEl>
                                              <p:pRg st="0" end="0"/>
                                            </p:txEl>
                                          </p:spTgt>
                                        </p:tgtEl>
                                        <p:attrNameLst>
                                          <p:attrName>style.visibility</p:attrName>
                                        </p:attrNameLst>
                                      </p:cBhvr>
                                      <p:to>
                                        <p:strVal val="visible"/>
                                      </p:to>
                                    </p:set>
                                    <p:animEffect transition="in" filter="diamond(in)">
                                      <p:cBhvr>
                                        <p:cTn id="12" dur="500"/>
                                        <p:tgtEl>
                                          <p:spTgt spid="71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395288" y="3141663"/>
            <a:ext cx="8291512" cy="2984500"/>
          </a:xfrm>
        </p:spPr>
        <p:txBody>
          <a:bodyPr/>
          <a:lstStyle/>
          <a:p>
            <a:pPr>
              <a:lnSpc>
                <a:spcPct val="90000"/>
              </a:lnSpc>
              <a:buNone/>
            </a:pPr>
            <a:r>
              <a:rPr lang="el-GR" sz="2400" dirty="0" smtClean="0"/>
              <a:t>	Το </a:t>
            </a:r>
            <a:r>
              <a:rPr lang="el-GR" sz="2400" dirty="0"/>
              <a:t>Ευρωπαϊκό Κοινοβούλιο αποτελεί το εκλεγμένο κοινοβουλευτικό όργανο της Ευρωπαϊκής Ένωσης. Ο ρόλος του Ευρωπαϊκού Κοινοβουλίου περιλαμβάνει: </a:t>
            </a:r>
          </a:p>
          <a:p>
            <a:pPr>
              <a:lnSpc>
                <a:spcPct val="90000"/>
              </a:lnSpc>
              <a:buFont typeface="Wingdings" pitchFamily="2" charset="2"/>
              <a:buChar char="Ø"/>
            </a:pPr>
            <a:r>
              <a:rPr lang="el-GR" sz="2400" dirty="0"/>
              <a:t>Συμμέτοχη στη νομοθετική διαδικασία</a:t>
            </a:r>
          </a:p>
          <a:p>
            <a:pPr>
              <a:lnSpc>
                <a:spcPct val="90000"/>
              </a:lnSpc>
              <a:buFont typeface="Wingdings" pitchFamily="2" charset="2"/>
              <a:buChar char="Ø"/>
            </a:pPr>
            <a:r>
              <a:rPr lang="el-GR" sz="2400" dirty="0"/>
              <a:t> Κατάρτιση και έγκριση του κοινοτικού προϋπολογισμού </a:t>
            </a:r>
          </a:p>
          <a:p>
            <a:pPr>
              <a:lnSpc>
                <a:spcPct val="90000"/>
              </a:lnSpc>
              <a:buFont typeface="Wingdings" pitchFamily="2" charset="2"/>
              <a:buChar char="Ø"/>
            </a:pPr>
            <a:r>
              <a:rPr lang="el-GR" sz="2400" dirty="0"/>
              <a:t>Άσκηση του δημοκρατικού ελέγχου πάνω στην δράση των κοινοτικών οργάνων της Ευρωπαϊκής Επιτροπής και του Ευρωπαϊκού Συμβουλίου. </a:t>
            </a:r>
          </a:p>
        </p:txBody>
      </p:sp>
      <p:pic>
        <p:nvPicPr>
          <p:cNvPr id="4101" name="Picture 5" descr="eurokoinovoulio-570"/>
          <p:cNvPicPr>
            <a:picLocks noChangeAspect="1" noChangeArrowheads="1"/>
          </p:cNvPicPr>
          <p:nvPr/>
        </p:nvPicPr>
        <p:blipFill>
          <a:blip r:embed="rId2" cstate="print"/>
          <a:srcRect/>
          <a:stretch>
            <a:fillRect/>
          </a:stretch>
        </p:blipFill>
        <p:spPr bwMode="auto">
          <a:xfrm>
            <a:off x="1619672" y="188640"/>
            <a:ext cx="4968875" cy="27892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edg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wedg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wedg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wedg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2 - Θέση περιεχομένου"/>
          <p:cNvSpPr>
            <a:spLocks noGrp="1"/>
          </p:cNvSpPr>
          <p:nvPr>
            <p:ph idx="1"/>
          </p:nvPr>
        </p:nvSpPr>
        <p:spPr>
          <a:xfrm>
            <a:off x="179512" y="5661248"/>
            <a:ext cx="8712968" cy="895350"/>
          </a:xfrm>
        </p:spPr>
        <p:txBody>
          <a:bodyPr>
            <a:noAutofit/>
          </a:bodyPr>
          <a:lstStyle/>
          <a:p>
            <a:pPr eaLnBrk="1" hangingPunct="1">
              <a:buNone/>
            </a:pPr>
            <a:r>
              <a:rPr lang="el-GR" sz="2400" dirty="0" smtClean="0"/>
              <a:t>	Οι Ευρωβουλευτές προτείνουν τροπολογίες πάνω σε αυτές τις προτάσεις και γίνεται ψηφοφορία επί των προτάσεων και επί των τροπολογιών.</a:t>
            </a:r>
          </a:p>
        </p:txBody>
      </p:sp>
      <p:pic>
        <p:nvPicPr>
          <p:cNvPr id="8195" name="Picture 2" descr="http://www.gkoumoutsakos.gr/content/photos/IMG2744.JPG"/>
          <p:cNvPicPr>
            <a:picLocks noChangeAspect="1" noChangeArrowheads="1"/>
          </p:cNvPicPr>
          <p:nvPr/>
        </p:nvPicPr>
        <p:blipFill>
          <a:blip r:embed="rId2" cstate="print"/>
          <a:srcRect/>
          <a:stretch>
            <a:fillRect/>
          </a:stretch>
        </p:blipFill>
        <p:spPr bwMode="auto">
          <a:xfrm>
            <a:off x="0" y="0"/>
            <a:ext cx="9144000" cy="5500688"/>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4">
                                            <p:txEl>
                                              <p:pRg st="0" end="0"/>
                                            </p:txEl>
                                          </p:spTgt>
                                        </p:tgtEl>
                                        <p:attrNameLst>
                                          <p:attrName>style.visibility</p:attrName>
                                        </p:attrNameLst>
                                      </p:cBhvr>
                                      <p:to>
                                        <p:strVal val="visible"/>
                                      </p:to>
                                    </p:set>
                                    <p:animEffect transition="in" filter="checkerboard(across)">
                                      <p:cBhvr>
                                        <p:cTn id="12" dur="500"/>
                                        <p:tgtEl>
                                          <p:spTgt spid="81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2 - Θέση περιεχομένου"/>
          <p:cNvSpPr>
            <a:spLocks noGrp="1"/>
          </p:cNvSpPr>
          <p:nvPr>
            <p:ph idx="1"/>
          </p:nvPr>
        </p:nvSpPr>
        <p:spPr>
          <a:xfrm>
            <a:off x="1331640" y="188640"/>
            <a:ext cx="8229600" cy="466725"/>
          </a:xfrm>
        </p:spPr>
        <p:txBody>
          <a:bodyPr>
            <a:normAutofit fontScale="92500" lnSpcReduction="20000"/>
          </a:bodyPr>
          <a:lstStyle/>
          <a:p>
            <a:pPr eaLnBrk="1" hangingPunct="1">
              <a:buNone/>
            </a:pPr>
            <a:r>
              <a:rPr lang="el-GR" dirty="0" smtClean="0"/>
              <a:t>Οι συνεδριάσεις γίνονται στις Βρυξέλλες</a:t>
            </a:r>
          </a:p>
        </p:txBody>
      </p:sp>
      <p:pic>
        <p:nvPicPr>
          <p:cNvPr id="9219" name="Picture 2" descr="http://www.ofono.gr/content/data/multimedia/images/A-C/europaiko_kinovoulio.jpg"/>
          <p:cNvPicPr>
            <a:picLocks noChangeAspect="1" noChangeArrowheads="1"/>
          </p:cNvPicPr>
          <p:nvPr/>
        </p:nvPicPr>
        <p:blipFill>
          <a:blip r:embed="rId2" cstate="print"/>
          <a:srcRect/>
          <a:stretch>
            <a:fillRect/>
          </a:stretch>
        </p:blipFill>
        <p:spPr bwMode="auto">
          <a:xfrm>
            <a:off x="899592" y="908720"/>
            <a:ext cx="7620000" cy="5715000"/>
          </a:xfrm>
          <a:prstGeom prst="rect">
            <a:avLst/>
          </a:prstGeom>
          <a:noFill/>
          <a:ln w="9525">
            <a:noFill/>
            <a:miter lim="800000"/>
            <a:headEnd/>
            <a:tailEnd/>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checkerboard(across)">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218">
                                            <p:txEl>
                                              <p:pRg st="0" end="0"/>
                                            </p:txEl>
                                          </p:spTgt>
                                        </p:tgtEl>
                                        <p:attrNameLst>
                                          <p:attrName>style.visibility</p:attrName>
                                        </p:attrNameLst>
                                      </p:cBhvr>
                                      <p:to>
                                        <p:strVal val="visible"/>
                                      </p:to>
                                    </p:set>
                                    <p:animEffect transition="in" filter="checkerboard(across)">
                                      <p:cBhvr>
                                        <p:cTn id="12" dur="500"/>
                                        <p:tgtEl>
                                          <p:spTgt spid="92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2" descr="http://www.essp.gr/wp-content/uploads/2012/10/parliament1.jpg"/>
          <p:cNvPicPr>
            <a:picLocks noChangeAspect="1" noChangeArrowheads="1"/>
          </p:cNvPicPr>
          <p:nvPr/>
        </p:nvPicPr>
        <p:blipFill>
          <a:blip r:embed="rId2" cstate="print"/>
          <a:srcRect/>
          <a:stretch>
            <a:fillRect/>
          </a:stretch>
        </p:blipFill>
        <p:spPr bwMode="auto">
          <a:xfrm>
            <a:off x="0" y="214313"/>
            <a:ext cx="9124950" cy="5726112"/>
          </a:xfrm>
          <a:prstGeom prst="rect">
            <a:avLst/>
          </a:prstGeom>
          <a:noFill/>
          <a:ln w="9525">
            <a:noFill/>
            <a:miter lim="800000"/>
            <a:headEnd/>
            <a:tailEnd/>
          </a:ln>
        </p:spPr>
      </p:pic>
      <p:sp>
        <p:nvSpPr>
          <p:cNvPr id="4" name="3 - Θέση περιεχομένου"/>
          <p:cNvSpPr>
            <a:spLocks noGrp="1"/>
          </p:cNvSpPr>
          <p:nvPr>
            <p:ph idx="1"/>
          </p:nvPr>
        </p:nvSpPr>
        <p:spPr/>
        <p:txBody>
          <a:bodyPr/>
          <a:lstStyle/>
          <a:p>
            <a:endParaRPr lang="el-GR" dirty="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1+#ppt_w/2"/>
                                          </p:val>
                                        </p:tav>
                                        <p:tav tm="100000">
                                          <p:val>
                                            <p:strVal val="#ppt_x"/>
                                          </p:val>
                                        </p:tav>
                                      </p:tavLst>
                                    </p:anim>
                                    <p:anim calcmode="lin" valueType="num">
                                      <p:cBhvr additive="base">
                                        <p:cTn id="8" dur="500" fill="hold"/>
                                        <p:tgtEl>
                                          <p:spTgt spid="102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2 - Θέση περιεχομένου"/>
          <p:cNvSpPr>
            <a:spLocks noGrp="1"/>
          </p:cNvSpPr>
          <p:nvPr>
            <p:ph idx="1"/>
          </p:nvPr>
        </p:nvSpPr>
        <p:spPr>
          <a:xfrm>
            <a:off x="251520" y="6165304"/>
            <a:ext cx="8229600" cy="395287"/>
          </a:xfrm>
        </p:spPr>
        <p:txBody>
          <a:bodyPr>
            <a:normAutofit fontScale="25000" lnSpcReduction="20000"/>
          </a:bodyPr>
          <a:lstStyle/>
          <a:p>
            <a:pPr eaLnBrk="1" hangingPunct="1"/>
            <a:endParaRPr lang="el-GR" dirty="0" smtClean="0"/>
          </a:p>
          <a:p>
            <a:pPr eaLnBrk="1" hangingPunct="1">
              <a:buNone/>
            </a:pPr>
            <a:r>
              <a:rPr lang="el-GR" dirty="0" smtClean="0"/>
              <a:t>		</a:t>
            </a:r>
            <a:r>
              <a:rPr lang="el-GR" sz="9600" dirty="0" smtClean="0"/>
              <a:t>και η Ολομέλεια γίνεται στο Στρασβούργο.</a:t>
            </a:r>
          </a:p>
        </p:txBody>
      </p:sp>
      <p:pic>
        <p:nvPicPr>
          <p:cNvPr id="11267" name="Picture 2" descr="http://europa.eu/newsroom/calendar/media/eventtranslations/413189/image-upload.jpg"/>
          <p:cNvPicPr>
            <a:picLocks noChangeAspect="1" noChangeArrowheads="1"/>
          </p:cNvPicPr>
          <p:nvPr/>
        </p:nvPicPr>
        <p:blipFill>
          <a:blip r:embed="rId2" cstate="print"/>
          <a:srcRect/>
          <a:stretch>
            <a:fillRect/>
          </a:stretch>
        </p:blipFill>
        <p:spPr bwMode="auto">
          <a:xfrm>
            <a:off x="0" y="357188"/>
            <a:ext cx="9110663" cy="5643562"/>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ox(in)">
                                      <p:cBhvr>
                                        <p:cTn id="7" dur="500"/>
                                        <p:tgtEl>
                                          <p:spTgt spid="1126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checkerboard(across)">
                                      <p:cBhvr>
                                        <p:cTn id="12" dur="500"/>
                                        <p:tgtEl>
                                          <p:spTgt spid="11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251520" y="593304"/>
            <a:ext cx="8424936" cy="6264696"/>
          </a:xfrm>
        </p:spPr>
        <p:txBody>
          <a:bodyPr>
            <a:normAutofit/>
          </a:bodyPr>
          <a:lstStyle/>
          <a:p>
            <a:pPr>
              <a:buNone/>
            </a:pPr>
            <a:r>
              <a:rPr lang="el-GR" dirty="0" smtClean="0"/>
              <a:t>	Στην ερευνητική εργασία αυτή όμως δεν είμαστε μόνοι μας, αλλά συμμετέχουν και άλλα πέντε σχολεία από την ανατολική Μακεδονία και Θράκη. Αρχικά το κάθε σχολείο έπρεπε να επιλέξει την επιτροπή που θέλει να αντιπροσωπεύσει, καθώς και το θέμα με το οποίο θα ασχοληθεί . Εμείς επιλέξαμε να είμαστε η επιτροπή ενέργειας και    διαλέξαμε να ασχοληθούμε με την προώθηση της γεωθερμίας. Θα σας δείξουμε και ένα σύντομο βίντεο για το τι είναι η γεωθερμία.</a:t>
            </a:r>
          </a:p>
          <a:p>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611560" y="2492896"/>
            <a:ext cx="7470648" cy="1143000"/>
          </a:xfrm>
        </p:spPr>
        <p:txBody>
          <a:bodyPr>
            <a:normAutofit fontScale="90000"/>
          </a:bodyPr>
          <a:lstStyle/>
          <a:p>
            <a:r>
              <a:rPr lang="en-US" dirty="0" smtClean="0"/>
              <a:t>http://topicsimple.com/portfolio/geothermal-heating/</a:t>
            </a:r>
            <a:endParaRPr lang="el-G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 Θέση περιεχομένου"/>
          <p:cNvSpPr>
            <a:spLocks noGrp="1"/>
          </p:cNvSpPr>
          <p:nvPr>
            <p:ph sz="half" idx="1"/>
          </p:nvPr>
        </p:nvSpPr>
        <p:spPr>
          <a:xfrm>
            <a:off x="179512" y="476672"/>
            <a:ext cx="4038600" cy="5678091"/>
          </a:xfrm>
        </p:spPr>
        <p:txBody>
          <a:bodyPr/>
          <a:lstStyle/>
          <a:p>
            <a:pPr>
              <a:buNone/>
            </a:pPr>
            <a:r>
              <a:rPr lang="el-GR" dirty="0" smtClean="0"/>
              <a:t>	Συντάξαμε  </a:t>
            </a:r>
            <a:r>
              <a:rPr lang="el-GR" dirty="0"/>
              <a:t>προτάσεις  νόμων για την προώθηση της  γεωθερμίας  και  λαμβάνοντας υπόψη αρκετές  προηγούμενες  νομοθεσίες  προτείναμε κάποια  άρθρα  με τα οποία   προωθείται η χρήση της γεωθερμίας</a:t>
            </a:r>
          </a:p>
        </p:txBody>
      </p:sp>
      <p:pic>
        <p:nvPicPr>
          <p:cNvPr id="9" name="8 - Θέση περιεχομένου" descr="images.jpg"/>
          <p:cNvPicPr>
            <a:picLocks noGrp="1" noChangeAspect="1"/>
          </p:cNvPicPr>
          <p:nvPr>
            <p:ph sz="half" idx="2"/>
          </p:nvPr>
        </p:nvPicPr>
        <p:blipFill>
          <a:blip r:embed="rId2" cstate="print"/>
          <a:stretch>
            <a:fillRect/>
          </a:stretch>
        </p:blipFill>
        <p:spPr>
          <a:xfrm>
            <a:off x="4139952" y="692696"/>
            <a:ext cx="4575267" cy="3168352"/>
          </a:xfrm>
        </p:spPr>
      </p:pic>
      <p:pic>
        <p:nvPicPr>
          <p:cNvPr id="11" name="10 - Εικόνα" descr="lisboa_treaty_1122009_610.jpg"/>
          <p:cNvPicPr>
            <a:picLocks noChangeAspect="1"/>
          </p:cNvPicPr>
          <p:nvPr/>
        </p:nvPicPr>
        <p:blipFill>
          <a:blip r:embed="rId3" cstate="print"/>
          <a:stretch>
            <a:fillRect/>
          </a:stretch>
        </p:blipFill>
        <p:spPr>
          <a:xfrm>
            <a:off x="4355976" y="4509120"/>
            <a:ext cx="4195782" cy="1921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trips(downLeft)">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sz="half" idx="1"/>
          </p:nvPr>
        </p:nvSpPr>
        <p:spPr>
          <a:xfrm>
            <a:off x="4788024" y="260648"/>
            <a:ext cx="4038600" cy="5793507"/>
          </a:xfrm>
        </p:spPr>
        <p:txBody>
          <a:bodyPr/>
          <a:lstStyle/>
          <a:p>
            <a:pPr>
              <a:buNone/>
            </a:pPr>
            <a:r>
              <a:rPr lang="el-GR" dirty="0" smtClean="0"/>
              <a:t>	Μεταξύ </a:t>
            </a:r>
            <a:r>
              <a:rPr lang="el-GR" dirty="0"/>
              <a:t>αυτών ήταν η οργάνωση  προγραμμάτων με σκοπό την ενημέρωση του κοινού σχετικά με την γεωθερμία και τους τρόπους  χρήσης της</a:t>
            </a:r>
          </a:p>
        </p:txBody>
      </p:sp>
      <p:pic>
        <p:nvPicPr>
          <p:cNvPr id="5" name="4 - Θέση περιεχομένου" descr="-geothermal_energy.PNG"/>
          <p:cNvPicPr>
            <a:picLocks noGrp="1" noChangeAspect="1"/>
          </p:cNvPicPr>
          <p:nvPr>
            <p:ph sz="half" idx="2"/>
          </p:nvPr>
        </p:nvPicPr>
        <p:blipFill>
          <a:blip r:embed="rId2" cstate="print"/>
          <a:stretch>
            <a:fillRect/>
          </a:stretch>
        </p:blipFill>
        <p:spPr>
          <a:xfrm>
            <a:off x="107504" y="692696"/>
            <a:ext cx="4438698" cy="5958143"/>
          </a:xfrm>
        </p:spPr>
      </p:pic>
      <p:pic>
        <p:nvPicPr>
          <p:cNvPr id="6" name="5 - Εικόνα" descr="EuropeanUnionFlag.jpg"/>
          <p:cNvPicPr>
            <a:picLocks noChangeAspect="1"/>
          </p:cNvPicPr>
          <p:nvPr/>
        </p:nvPicPr>
        <p:blipFill>
          <a:blip r:embed="rId3" cstate="print"/>
          <a:stretch>
            <a:fillRect/>
          </a:stretch>
        </p:blipFill>
        <p:spPr>
          <a:xfrm>
            <a:off x="4716016" y="3645024"/>
            <a:ext cx="4064620" cy="25944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sz="half" idx="1"/>
          </p:nvPr>
        </p:nvSpPr>
        <p:spPr>
          <a:xfrm>
            <a:off x="467544" y="404665"/>
            <a:ext cx="7704856" cy="2520279"/>
          </a:xfrm>
        </p:spPr>
        <p:txBody>
          <a:bodyPr>
            <a:normAutofit/>
          </a:bodyPr>
          <a:lstStyle/>
          <a:p>
            <a:pPr>
              <a:buNone/>
            </a:pPr>
            <a:r>
              <a:rPr lang="el-GR" dirty="0" smtClean="0"/>
              <a:t>	Επίσης </a:t>
            </a:r>
            <a:r>
              <a:rPr lang="el-GR" dirty="0"/>
              <a:t>η εκπαίδευση εξειδικευμένου προσωπικού με ειδικές γνώσεις πάνω στο αντικείμενο της γεωθερμίας και η παροχή </a:t>
            </a:r>
            <a:r>
              <a:rPr lang="el-GR" dirty="0" smtClean="0"/>
              <a:t>οικονομικών κινήτρων </a:t>
            </a:r>
            <a:r>
              <a:rPr lang="el-GR" dirty="0"/>
              <a:t>σε όλες τις  χώρες ώστε να εκμεταλλευτούν την γεωθερμία που </a:t>
            </a:r>
            <a:r>
              <a:rPr lang="el-GR" dirty="0" smtClean="0"/>
              <a:t>διαθέτουν</a:t>
            </a:r>
            <a:endParaRPr lang="el-GR" dirty="0"/>
          </a:p>
          <a:p>
            <a:endParaRPr lang="el-GR" dirty="0"/>
          </a:p>
        </p:txBody>
      </p:sp>
      <p:pic>
        <p:nvPicPr>
          <p:cNvPr id="5" name="4 - Θέση περιεχομένου" descr="geothermal.jpg"/>
          <p:cNvPicPr>
            <a:picLocks noGrp="1" noChangeAspect="1"/>
          </p:cNvPicPr>
          <p:nvPr>
            <p:ph sz="half" idx="2"/>
          </p:nvPr>
        </p:nvPicPr>
        <p:blipFill>
          <a:blip r:embed="rId2" cstate="print"/>
          <a:stretch>
            <a:fillRect/>
          </a:stretch>
        </p:blipFill>
        <p:spPr>
          <a:xfrm>
            <a:off x="323528" y="2924944"/>
            <a:ext cx="4991847" cy="3619089"/>
          </a:xfrm>
        </p:spPr>
      </p:pic>
      <p:pic>
        <p:nvPicPr>
          <p:cNvPr id="6" name="5 - Εικόνα" descr="european_union_map_2008.gif"/>
          <p:cNvPicPr>
            <a:picLocks noChangeAspect="1"/>
          </p:cNvPicPr>
          <p:nvPr/>
        </p:nvPicPr>
        <p:blipFill>
          <a:blip r:embed="rId3" cstate="print"/>
          <a:stretch>
            <a:fillRect/>
          </a:stretch>
        </p:blipFill>
        <p:spPr>
          <a:xfrm>
            <a:off x="5652120" y="3429000"/>
            <a:ext cx="3240360" cy="25922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endParaRPr lang="el-GR"/>
          </a:p>
        </p:txBody>
      </p:sp>
      <p:sp>
        <p:nvSpPr>
          <p:cNvPr id="36867" name="Rectangle 3"/>
          <p:cNvSpPr>
            <a:spLocks noGrp="1" noChangeArrowheads="1"/>
          </p:cNvSpPr>
          <p:nvPr>
            <p:ph type="body" idx="1"/>
          </p:nvPr>
        </p:nvSpPr>
        <p:spPr/>
        <p:txBody>
          <a:bodyPr/>
          <a:lstStyle/>
          <a:p>
            <a:endParaRPr lang="el-GR"/>
          </a:p>
        </p:txBody>
      </p:sp>
      <p:pic>
        <p:nvPicPr>
          <p:cNvPr id="36868" name="Picture 4" descr="ImageProxy"/>
          <p:cNvPicPr>
            <a:picLocks noChangeAspect="1" noChangeArrowheads="1"/>
          </p:cNvPicPr>
          <p:nvPr/>
        </p:nvPicPr>
        <p:blipFill>
          <a:blip r:embed="rId2" cstate="print">
            <a:lum bright="58000" contrast="-52000"/>
          </a:blip>
          <a:srcRect/>
          <a:stretch>
            <a:fillRect/>
          </a:stretch>
        </p:blipFill>
        <p:spPr bwMode="auto">
          <a:xfrm>
            <a:off x="-288925" y="-11113"/>
            <a:ext cx="9432925" cy="6869113"/>
          </a:xfrm>
          <a:prstGeom prst="rect">
            <a:avLst/>
          </a:prstGeom>
          <a:ln>
            <a:noFill/>
          </a:ln>
          <a:effectLst>
            <a:outerShdw dist="50800" dir="5400000" algn="ctr" rotWithShape="0">
              <a:srgbClr val="000000">
                <a:alpha val="11000"/>
              </a:srgbClr>
            </a:outerShdw>
            <a:softEdge rad="112500"/>
          </a:effectLst>
        </p:spPr>
      </p:pic>
      <p:sp>
        <p:nvSpPr>
          <p:cNvPr id="36869" name="Rectangle 5"/>
          <p:cNvSpPr>
            <a:spLocks noChangeArrowheads="1"/>
          </p:cNvSpPr>
          <p:nvPr/>
        </p:nvSpPr>
        <p:spPr bwMode="auto">
          <a:xfrm>
            <a:off x="-361950" y="0"/>
            <a:ext cx="9505950" cy="6858000"/>
          </a:xfrm>
          <a:prstGeom prst="rect">
            <a:avLst/>
          </a:prstGeom>
          <a:noFill/>
          <a:ln w="9525">
            <a:noFill/>
            <a:miter lim="800000"/>
            <a:headEnd/>
            <a:tailEnd/>
          </a:ln>
          <a:effectLst/>
        </p:spPr>
        <p:txBody>
          <a:bodyPr/>
          <a:lstStyle/>
          <a:p>
            <a:pPr algn="ctr">
              <a:spcBef>
                <a:spcPct val="20000"/>
              </a:spcBef>
              <a:buClr>
                <a:schemeClr val="bg2"/>
              </a:buClr>
              <a:buSzPct val="75000"/>
              <a:buFont typeface="Wingdings" pitchFamily="2" charset="2"/>
              <a:buNone/>
            </a:pPr>
            <a:r>
              <a:rPr lang="el-GR" sz="3600" dirty="0">
                <a:solidFill>
                  <a:schemeClr val="bg1"/>
                </a:solidFill>
              </a:rPr>
              <a:t>Αφού ολοκληρώσαμε την πρόταση, την στείλαμε στα υπόλοιπα σχολεία. Αυτά με την σειρά τους μας έστειλαν τις δικές τους προτάσεις. </a:t>
            </a:r>
            <a:endParaRPr lang="en-US" sz="3600" dirty="0">
              <a:solidFill>
                <a:schemeClr val="bg1"/>
              </a:solidFill>
            </a:endParaRPr>
          </a:p>
          <a:p>
            <a:pPr algn="ctr">
              <a:spcBef>
                <a:spcPct val="20000"/>
              </a:spcBef>
              <a:buClr>
                <a:schemeClr val="bg2"/>
              </a:buClr>
              <a:buSzPct val="75000"/>
              <a:buFont typeface="Wingdings" pitchFamily="2" charset="2"/>
              <a:buNone/>
            </a:pPr>
            <a:endParaRPr lang="en-US" sz="3600" dirty="0"/>
          </a:p>
          <a:p>
            <a:pPr algn="ctr">
              <a:spcBef>
                <a:spcPct val="20000"/>
              </a:spcBef>
              <a:buClr>
                <a:schemeClr val="bg2"/>
              </a:buClr>
              <a:buSzPct val="75000"/>
              <a:buFont typeface="Wingdings" pitchFamily="2" charset="2"/>
              <a:buNone/>
            </a:pPr>
            <a:endParaRPr lang="en-US" sz="3600" dirty="0"/>
          </a:p>
          <a:p>
            <a:pPr algn="ctr">
              <a:spcBef>
                <a:spcPct val="20000"/>
              </a:spcBef>
              <a:buClr>
                <a:schemeClr val="bg2"/>
              </a:buClr>
              <a:buSzPct val="75000"/>
              <a:buFont typeface="Wingdings" pitchFamily="2" charset="2"/>
              <a:buNone/>
            </a:pPr>
            <a:r>
              <a:rPr lang="el-GR" sz="3600" dirty="0">
                <a:solidFill>
                  <a:schemeClr val="bg1"/>
                </a:solidFill>
              </a:rPr>
              <a:t>Κληθήκαμε  λοιπόν να κάνουμε προτάσεις τροπολογίας, δηλαδή να προτείνουμε τροποποιήσεις, προσθήκες, συγχωνεύσεις, καθώς και διαγραφές στα άρθρα των προτάσεων που λάβαμε.  </a:t>
            </a:r>
          </a:p>
          <a:p>
            <a:pPr>
              <a:spcBef>
                <a:spcPct val="20000"/>
              </a:spcBef>
              <a:buClr>
                <a:schemeClr val="bg2"/>
              </a:buClr>
              <a:buSzPct val="75000"/>
              <a:buFont typeface="Wingdings" pitchFamily="2" charset="2"/>
              <a:buNone/>
            </a:pPr>
            <a:endParaRPr lang="el-GR" sz="3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plus(in)">
                                      <p:cBhvr>
                                        <p:cTn id="7"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332656"/>
            <a:ext cx="8229600" cy="6048672"/>
          </a:xfrm>
        </p:spPr>
        <p:txBody>
          <a:bodyPr/>
          <a:lstStyle/>
          <a:p>
            <a:pPr>
              <a:buNone/>
            </a:pPr>
            <a:endParaRPr lang="el-GR" dirty="0" smtClean="0"/>
          </a:p>
          <a:p>
            <a:pPr>
              <a:buNone/>
            </a:pPr>
            <a:endParaRPr lang="el-GR" dirty="0" smtClean="0"/>
          </a:p>
          <a:p>
            <a:pPr>
              <a:buNone/>
            </a:pPr>
            <a:endParaRPr lang="el-GR" dirty="0" smtClean="0"/>
          </a:p>
          <a:p>
            <a:pPr>
              <a:buNone/>
            </a:pPr>
            <a:r>
              <a:rPr lang="en-US" dirty="0" smtClean="0"/>
              <a:t>    </a:t>
            </a:r>
            <a:r>
              <a:rPr lang="el-GR" dirty="0" smtClean="0"/>
              <a:t>Όργανο της Ευρωπαϊκής Ένωσης είναι οι επιτροπές. Οι επιτροπές αποτελούνται από ομάδες Ευρωβουλευτών με κοινό θεματικό στόχο.</a:t>
            </a:r>
          </a:p>
          <a:p>
            <a:pPr>
              <a:buNone/>
            </a:pPr>
            <a:r>
              <a:rPr lang="en-US" dirty="0" smtClean="0"/>
              <a:t>    </a:t>
            </a:r>
          </a:p>
          <a:p>
            <a:pPr>
              <a:buNone/>
            </a:pPr>
            <a:r>
              <a:rPr lang="en-US" dirty="0" smtClean="0"/>
              <a:t>    </a:t>
            </a:r>
            <a:r>
              <a:rPr lang="el-GR" dirty="0" smtClean="0"/>
              <a:t>Οι επιτροπές είναι 27 μόνιμες και αρκετές ειδικές.</a:t>
            </a:r>
          </a:p>
          <a:p>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1" nodeType="clickEffect">
                                  <p:stCondLst>
                                    <p:cond delay="0"/>
                                  </p:stCondLst>
                                  <p:iterate type="lt">
                                    <p:tmPct val="0"/>
                                  </p:iterate>
                                  <p:childTnLst>
                                    <p:set>
                                      <p:cBhvr>
                                        <p:cTn id="6" dur="1" fill="hold">
                                          <p:stCondLst>
                                            <p:cond delay="0"/>
                                          </p:stCondLst>
                                        </p:cTn>
                                        <p:tgtEl>
                                          <p:spTgt spid="3">
                                            <p:txEl>
                                              <p:pRg st="3" end="3"/>
                                            </p:txEl>
                                          </p:spTgt>
                                        </p:tgtEl>
                                        <p:attrNameLst>
                                          <p:attrName>style.visibility</p:attrName>
                                        </p:attrNameLst>
                                      </p:cBhvr>
                                      <p:to>
                                        <p:strVal val="visible"/>
                                      </p:to>
                                    </p:set>
                                    <p:animEffect transition="in" filter="strips(downLeft)">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iterate type="lt">
                                    <p:tmPct val="0"/>
                                  </p:iterate>
                                  <p:childTnLst>
                                    <p:set>
                                      <p:cBhvr>
                                        <p:cTn id="11" dur="1" fill="hold">
                                          <p:stCondLst>
                                            <p:cond delay="0"/>
                                          </p:stCondLst>
                                        </p:cTn>
                                        <p:tgtEl>
                                          <p:spTgt spid="3">
                                            <p:txEl>
                                              <p:pRg st="4" end="4"/>
                                            </p:txEl>
                                          </p:spTgt>
                                        </p:tgtEl>
                                        <p:attrNameLst>
                                          <p:attrName>style.visibility</p:attrName>
                                        </p:attrNameLst>
                                      </p:cBhvr>
                                      <p:to>
                                        <p:strVal val="visible"/>
                                      </p:to>
                                    </p:set>
                                    <p:animEffect transition="in" filter="strips(downLeft)">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1" nodeType="clickEffect">
                                  <p:stCondLst>
                                    <p:cond delay="0"/>
                                  </p:stCondLst>
                                  <p:iterate type="lt">
                                    <p:tmPct val="0"/>
                                  </p:iterate>
                                  <p:childTnLst>
                                    <p:set>
                                      <p:cBhvr>
                                        <p:cTn id="16" dur="1" fill="hold">
                                          <p:stCondLst>
                                            <p:cond delay="0"/>
                                          </p:stCondLst>
                                        </p:cTn>
                                        <p:tgtEl>
                                          <p:spTgt spid="3">
                                            <p:txEl>
                                              <p:pRg st="5" end="5"/>
                                            </p:txEl>
                                          </p:spTgt>
                                        </p:tgtEl>
                                        <p:attrNameLst>
                                          <p:attrName>style.visibility</p:attrName>
                                        </p:attrNameLst>
                                      </p:cBhvr>
                                      <p:to>
                                        <p:strVal val="visible"/>
                                      </p:to>
                                    </p:set>
                                    <p:animEffect transition="in" filter="strips(downLeft)">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endParaRPr lang="el-GR" smtClean="0"/>
          </a:p>
        </p:txBody>
      </p:sp>
      <p:sp>
        <p:nvSpPr>
          <p:cNvPr id="2051" name="Rectangle 3"/>
          <p:cNvSpPr>
            <a:spLocks noGrp="1" noChangeArrowheads="1"/>
          </p:cNvSpPr>
          <p:nvPr>
            <p:ph type="subTitle" idx="1"/>
          </p:nvPr>
        </p:nvSpPr>
        <p:spPr/>
        <p:txBody>
          <a:bodyPr/>
          <a:lstStyle/>
          <a:p>
            <a:pPr eaLnBrk="1" hangingPunct="1">
              <a:defRPr/>
            </a:pPr>
            <a:endParaRPr lang="el-GR" smtClean="0"/>
          </a:p>
        </p:txBody>
      </p:sp>
      <p:pic>
        <p:nvPicPr>
          <p:cNvPr id="3076" name="Picture 4" descr="European-Parliament1"/>
          <p:cNvPicPr>
            <a:picLocks noChangeAspect="1" noChangeArrowheads="1"/>
          </p:cNvPicPr>
          <p:nvPr/>
        </p:nvPicPr>
        <p:blipFill>
          <a:blip r:embed="rId2" cstate="print">
            <a:lum bright="-6000" contrast="-68000"/>
          </a:blip>
          <a:srcRect/>
          <a:stretch>
            <a:fillRect/>
          </a:stretch>
        </p:blipFill>
        <p:spPr bwMode="auto">
          <a:xfrm>
            <a:off x="0" y="0"/>
            <a:ext cx="9144000" cy="6858000"/>
          </a:xfrm>
          <a:prstGeom prst="rect">
            <a:avLst/>
          </a:prstGeom>
          <a:noFill/>
          <a:ln w="9525">
            <a:noFill/>
            <a:miter lim="800000"/>
            <a:headEnd/>
            <a:tailEnd/>
          </a:ln>
        </p:spPr>
      </p:pic>
      <p:sp>
        <p:nvSpPr>
          <p:cNvPr id="3077" name="Rectangle 5"/>
          <p:cNvSpPr>
            <a:spLocks noChangeArrowheads="1"/>
          </p:cNvSpPr>
          <p:nvPr/>
        </p:nvSpPr>
        <p:spPr bwMode="auto">
          <a:xfrm>
            <a:off x="468313" y="1484313"/>
            <a:ext cx="8316912" cy="1917700"/>
          </a:xfrm>
          <a:prstGeom prst="rect">
            <a:avLst/>
          </a:prstGeom>
          <a:noFill/>
          <a:ln w="9525">
            <a:noFill/>
            <a:miter lim="800000"/>
            <a:headEnd/>
            <a:tailEnd/>
          </a:ln>
        </p:spPr>
        <p:txBody>
          <a:bodyPr>
            <a:spAutoFit/>
          </a:bodyPr>
          <a:lstStyle/>
          <a:p>
            <a:r>
              <a:rPr lang="el-GR" sz="2400" dirty="0">
                <a:latin typeface="Arial" charset="0"/>
              </a:rPr>
              <a:t>Η Ολομέλεια θα πραγματοποιηθεί στην Κομοτηνή. Όλα τα σχολεία- Επιτροπές θα συγκεντρωθούν. Η κάθε Επιτροπή θα παρουσιάσει τις προτάσεις της στην Ολομέλεια και θα ψηφιστούν από το Ευρωπαϊκό Κοινοβούλιο για το αν θα γίνουν αποδεκτές ή αν θα απορριφθούν.</a:t>
            </a:r>
          </a:p>
        </p:txBody>
      </p:sp>
      <p:sp>
        <p:nvSpPr>
          <p:cNvPr id="2054" name="Rectangle 6"/>
          <p:cNvSpPr>
            <a:spLocks noChangeArrowheads="1"/>
          </p:cNvSpPr>
          <p:nvPr/>
        </p:nvSpPr>
        <p:spPr bwMode="auto">
          <a:xfrm>
            <a:off x="683568" y="4221088"/>
            <a:ext cx="8137525" cy="1089529"/>
          </a:xfrm>
          <a:prstGeom prst="rect">
            <a:avLst/>
          </a:prstGeom>
          <a:noFill/>
          <a:ln w="9525">
            <a:noFill/>
            <a:miter lim="800000"/>
            <a:headEnd/>
            <a:tailEnd/>
          </a:ln>
          <a:effectLst/>
        </p:spPr>
        <p:txBody>
          <a:bodyPr>
            <a:spAutoFit/>
          </a:bodyPr>
          <a:lstStyle/>
          <a:p>
            <a:pPr>
              <a:lnSpc>
                <a:spcPct val="90000"/>
              </a:lnSpc>
              <a:spcBef>
                <a:spcPct val="20000"/>
              </a:spcBef>
              <a:buClr>
                <a:schemeClr val="hlink"/>
              </a:buClr>
              <a:buSzPct val="70000"/>
              <a:defRPr/>
            </a:pPr>
            <a:r>
              <a:rPr lang="el-GR" sz="2400" dirty="0">
                <a:latin typeface="Arial" charset="0"/>
              </a:rPr>
              <a:t>Επίσης, για κάθε πρόταση θα παρουσιαστούν οι τροπολογίες, και όλοι οι ευρωβουλευτές θα ψηφίσουν ποιές από αυτές θα είναι αποδεκτές και ποιές όχι.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plus(in)">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fade">
                                      <p:cBhvr>
                                        <p:cTn id="12" dur="500"/>
                                        <p:tgtEl>
                                          <p:spTgt spid="2054"/>
                                        </p:tgtEl>
                                      </p:cBhvr>
                                    </p:animEffect>
                                    <p:anim calcmode="lin" valueType="num">
                                      <p:cBhvr>
                                        <p:cTn id="13" dur="500" fill="hold"/>
                                        <p:tgtEl>
                                          <p:spTgt spid="2054"/>
                                        </p:tgtEl>
                                        <p:attrNameLst>
                                          <p:attrName>ppt_x</p:attrName>
                                        </p:attrNameLst>
                                      </p:cBhvr>
                                      <p:tavLst>
                                        <p:tav tm="0">
                                          <p:val>
                                            <p:strVal val="#ppt_x"/>
                                          </p:val>
                                        </p:tav>
                                        <p:tav tm="100000">
                                          <p:val>
                                            <p:strVal val="#ppt_x"/>
                                          </p:val>
                                        </p:tav>
                                      </p:tavLst>
                                    </p:anim>
                                    <p:anim calcmode="lin" valueType="num">
                                      <p:cBhvr>
                                        <p:cTn id="14" dur="500" fill="hold"/>
                                        <p:tgtEl>
                                          <p:spTgt spid="20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20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περιεχομένου"/>
          <p:cNvSpPr>
            <a:spLocks noGrp="1"/>
          </p:cNvSpPr>
          <p:nvPr>
            <p:ph idx="1"/>
          </p:nvPr>
        </p:nvSpPr>
        <p:spPr>
          <a:xfrm>
            <a:off x="611560" y="2852936"/>
            <a:ext cx="7467600" cy="4525963"/>
          </a:xfrm>
        </p:spPr>
        <p:txBody>
          <a:bodyPr>
            <a:normAutofit/>
          </a:bodyPr>
          <a:lstStyle/>
          <a:p>
            <a:pPr>
              <a:buNone/>
            </a:pPr>
            <a:r>
              <a:rPr lang="el-GR" sz="4800" dirty="0" smtClean="0"/>
              <a:t>Μερικές από αυτές είναι:</a:t>
            </a:r>
            <a:r>
              <a:rPr lang="el-GR" dirty="0" smtClean="0"/>
              <a:t/>
            </a:r>
            <a:br>
              <a:rPr lang="el-GR" dirty="0" smtClean="0"/>
            </a:br>
            <a:endParaRPr lang="el-G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lnSpcReduction="10000"/>
          </a:bodyPr>
          <a:lstStyle/>
          <a:p>
            <a:r>
              <a:rPr lang="el-GR" sz="4400" b="1" dirty="0" smtClean="0">
                <a:solidFill>
                  <a:schemeClr val="tx1"/>
                </a:solidFill>
                <a:latin typeface="Times New Roman" pitchFamily="18" charset="0"/>
                <a:cs typeface="Times New Roman" pitchFamily="18" charset="0"/>
              </a:rPr>
              <a:t>Επιτροπή Εξωτερικών Υποθέσεων</a:t>
            </a:r>
            <a:endParaRPr lang="el-GR" sz="4400" dirty="0">
              <a:solidFill>
                <a:schemeClr val="tx1"/>
              </a:solidFill>
              <a:latin typeface="Times New Roman" pitchFamily="18" charset="0"/>
              <a:cs typeface="Times New Roman" pitchFamily="18" charset="0"/>
            </a:endParaRPr>
          </a:p>
        </p:txBody>
      </p:sp>
      <p:pic>
        <p:nvPicPr>
          <p:cNvPr id="1026" name="Picture 2" descr="C:\Users\ΜΑΡΙΑ\Desktop\moses.jpg"/>
          <p:cNvPicPr>
            <a:picLocks noChangeAspect="1" noChangeArrowheads="1"/>
          </p:cNvPicPr>
          <p:nvPr/>
        </p:nvPicPr>
        <p:blipFill>
          <a:blip r:embed="rId2" cstate="print"/>
          <a:srcRect/>
          <a:stretch>
            <a:fillRect/>
          </a:stretch>
        </p:blipFill>
        <p:spPr bwMode="auto">
          <a:xfrm>
            <a:off x="1979712" y="548680"/>
            <a:ext cx="5410437" cy="36004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fontScale="92500" lnSpcReduction="10000"/>
          </a:bodyPr>
          <a:lstStyle/>
          <a:p>
            <a:r>
              <a:rPr lang="el-GR" sz="4400" b="1" dirty="0" smtClean="0">
                <a:solidFill>
                  <a:schemeClr val="tx1"/>
                </a:solidFill>
                <a:latin typeface="Times New Roman" pitchFamily="18" charset="0"/>
                <a:cs typeface="Times New Roman" pitchFamily="18" charset="0"/>
              </a:rPr>
              <a:t>Επιτροπή Ανθρωπίνων Δικαιωμάτων</a:t>
            </a:r>
            <a:endParaRPr lang="el-GR" sz="4400" b="1" dirty="0">
              <a:solidFill>
                <a:schemeClr val="tx1"/>
              </a:solidFill>
              <a:latin typeface="Times New Roman" pitchFamily="18" charset="0"/>
              <a:cs typeface="Times New Roman" pitchFamily="18" charset="0"/>
            </a:endParaRPr>
          </a:p>
        </p:txBody>
      </p:sp>
      <p:pic>
        <p:nvPicPr>
          <p:cNvPr id="2050" name="Picture 2" descr="C:\Users\ΜΑΡΙΑ\Desktop\xeria.jpg"/>
          <p:cNvPicPr>
            <a:picLocks noChangeAspect="1" noChangeArrowheads="1"/>
          </p:cNvPicPr>
          <p:nvPr/>
        </p:nvPicPr>
        <p:blipFill>
          <a:blip r:embed="rId2" cstate="print"/>
          <a:srcRect/>
          <a:stretch>
            <a:fillRect/>
          </a:stretch>
        </p:blipFill>
        <p:spPr bwMode="auto">
          <a:xfrm>
            <a:off x="1763688" y="548680"/>
            <a:ext cx="5400600" cy="351039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941168"/>
            <a:ext cx="7016824" cy="1080120"/>
          </a:xfrm>
        </p:spPr>
        <p:txBody>
          <a:bodyPr>
            <a:normAutofit fontScale="92500" lnSpcReduction="20000"/>
          </a:bodyPr>
          <a:lstStyle/>
          <a:p>
            <a:r>
              <a:rPr lang="el-GR" sz="4400" b="1" dirty="0" smtClean="0">
                <a:solidFill>
                  <a:schemeClr val="tx1"/>
                </a:solidFill>
                <a:latin typeface="Times New Roman" pitchFamily="18" charset="0"/>
                <a:cs typeface="Times New Roman" pitchFamily="18" charset="0"/>
              </a:rPr>
              <a:t>Επιτροπή Ασφάλειας και Τάξης</a:t>
            </a:r>
            <a:endParaRPr lang="el-GR" sz="4400" b="1" dirty="0">
              <a:solidFill>
                <a:schemeClr val="tx1"/>
              </a:solidFill>
              <a:latin typeface="Times New Roman" pitchFamily="18" charset="0"/>
              <a:cs typeface="Times New Roman" pitchFamily="18" charset="0"/>
            </a:endParaRPr>
          </a:p>
        </p:txBody>
      </p:sp>
      <p:pic>
        <p:nvPicPr>
          <p:cNvPr id="3074" name="Picture 2" descr="C:\Users\ΜΑΡΙΑ\Desktop\ασφάλεια2.jpg"/>
          <p:cNvPicPr>
            <a:picLocks noChangeAspect="1" noChangeArrowheads="1"/>
          </p:cNvPicPr>
          <p:nvPr/>
        </p:nvPicPr>
        <p:blipFill>
          <a:blip r:embed="rId2" cstate="print"/>
          <a:srcRect/>
          <a:stretch>
            <a:fillRect/>
          </a:stretch>
        </p:blipFill>
        <p:spPr bwMode="auto">
          <a:xfrm>
            <a:off x="1835696" y="548680"/>
            <a:ext cx="5184576" cy="360328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187624" y="4653136"/>
            <a:ext cx="7016824" cy="1126976"/>
          </a:xfrm>
        </p:spPr>
        <p:txBody>
          <a:bodyPr>
            <a:normAutofit/>
          </a:bodyPr>
          <a:lstStyle/>
          <a:p>
            <a:r>
              <a:rPr lang="el-GR" sz="4400" b="1" dirty="0" smtClean="0">
                <a:solidFill>
                  <a:schemeClr val="tx1"/>
                </a:solidFill>
                <a:latin typeface="Times New Roman" pitchFamily="18" charset="0"/>
                <a:cs typeface="Times New Roman" pitchFamily="18" charset="0"/>
              </a:rPr>
              <a:t>Επιτροπή Ανάπτυξης</a:t>
            </a:r>
            <a:endParaRPr lang="el-GR" sz="4400" b="1" dirty="0">
              <a:solidFill>
                <a:schemeClr val="tx1"/>
              </a:solidFill>
              <a:latin typeface="Times New Roman" pitchFamily="18" charset="0"/>
              <a:cs typeface="Times New Roman" pitchFamily="18" charset="0"/>
            </a:endParaRPr>
          </a:p>
        </p:txBody>
      </p:sp>
      <p:pic>
        <p:nvPicPr>
          <p:cNvPr id="4098" name="Picture 2" descr="C:\Users\ΜΑΡΙΑ\Desktop\anaptyksi.jpg"/>
          <p:cNvPicPr>
            <a:picLocks noChangeAspect="1" noChangeArrowheads="1"/>
          </p:cNvPicPr>
          <p:nvPr/>
        </p:nvPicPr>
        <p:blipFill>
          <a:blip r:embed="rId2" cstate="print"/>
          <a:srcRect/>
          <a:stretch>
            <a:fillRect/>
          </a:stretch>
        </p:blipFill>
        <p:spPr bwMode="auto">
          <a:xfrm>
            <a:off x="2195736" y="548680"/>
            <a:ext cx="4814863" cy="3600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Τεχνικό">
  <a:themeElements>
    <a:clrScheme name="Τεχνικό">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Τεχνικό">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Τεχνικό">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47</TotalTime>
  <Words>240</Words>
  <Application>Microsoft Office PowerPoint</Application>
  <PresentationFormat>Προβολή στην οθόνη (4:3)</PresentationFormat>
  <Paragraphs>54</Paragraphs>
  <Slides>40</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40</vt:i4>
      </vt:variant>
    </vt:vector>
  </HeadingPairs>
  <TitlesOfParts>
    <vt:vector size="41" baseType="lpstr">
      <vt:lpstr>Τεχνικό</vt:lpstr>
      <vt:lpstr>Γεια σαΣ!</vt:lpstr>
      <vt:lpstr>Διαφάνεια 2</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lpstr>Διαφάνεια 25</vt:lpstr>
      <vt:lpstr>Διαφάνεια 26</vt:lpstr>
      <vt:lpstr>Διαφάνεια 27</vt:lpstr>
      <vt:lpstr>Διαφάνεια 28</vt:lpstr>
      <vt:lpstr>Διαφάνεια 29</vt:lpstr>
      <vt:lpstr>Διαφάνεια 30</vt:lpstr>
      <vt:lpstr>Διαφάνεια 31</vt:lpstr>
      <vt:lpstr>Διαφάνεια 32</vt:lpstr>
      <vt:lpstr>Διαφάνεια 33</vt:lpstr>
      <vt:lpstr>Διαφάνεια 34</vt:lpstr>
      <vt:lpstr>http://topicsimple.com/portfolio/geothermal-heating/</vt:lpstr>
      <vt:lpstr>Διαφάνεια 36</vt:lpstr>
      <vt:lpstr>Διαφάνεια 37</vt:lpstr>
      <vt:lpstr>Διαφάνεια 38</vt:lpstr>
      <vt:lpstr>Διαφάνεια 39</vt:lpstr>
      <vt:lpstr>Διαφάνεια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Γεια σας!</dc:title>
  <dc:creator>4LYKEIO</dc:creator>
  <cp:lastModifiedBy>User</cp:lastModifiedBy>
  <cp:revision>10</cp:revision>
  <dcterms:created xsi:type="dcterms:W3CDTF">2013-04-18T10:02:24Z</dcterms:created>
  <dcterms:modified xsi:type="dcterms:W3CDTF">2013-05-24T13:20:28Z</dcterms:modified>
</cp:coreProperties>
</file>