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76" autoAdjust="0"/>
  </p:normalViewPr>
  <p:slideViewPr>
    <p:cSldViewPr>
      <p:cViewPr varScale="1">
        <p:scale>
          <a:sx n="87" d="100"/>
          <a:sy n="87" d="100"/>
        </p:scale>
        <p:origin x="-1464"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l-GR" smtClean="0"/>
              <a:t>Στυλ κύριου τίτλου</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4" name="Date Placeholder 3"/>
          <p:cNvSpPr>
            <a:spLocks noGrp="1"/>
          </p:cNvSpPr>
          <p:nvPr>
            <p:ph type="dt" sz="half" idx="10"/>
          </p:nvPr>
        </p:nvSpPr>
        <p:spPr/>
        <p:txBody>
          <a:bodyPr/>
          <a:lstStyle/>
          <a:p>
            <a:fld id="{5F8528C2-3E87-4D7E-B87B-038CFA9E3FF4}" type="datetimeFigureOut">
              <a:rPr lang="el-GR" smtClean="0"/>
              <a:t>10/3/2013</a:t>
            </a:fld>
            <a:endParaRPr lang="el-GR"/>
          </a:p>
        </p:txBody>
      </p:sp>
      <p:sp>
        <p:nvSpPr>
          <p:cNvPr id="5" name="Footer Placeholder 4"/>
          <p:cNvSpPr>
            <a:spLocks noGrp="1"/>
          </p:cNvSpPr>
          <p:nvPr>
            <p:ph type="ftr" sz="quarter" idx="11"/>
          </p:nvPr>
        </p:nvSpPr>
        <p:spPr/>
        <p:txBody>
          <a:bodyPr/>
          <a:lstStyle/>
          <a:p>
            <a:endParaRPr lang="el-G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F3CBF537-3199-43CB-AB79-0C334A8C5222}" type="slidenum">
              <a:rPr lang="el-GR" smtClean="0"/>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Vertical Text Placeholder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5F8528C2-3E87-4D7E-B87B-038CFA9E3FF4}" type="datetimeFigureOut">
              <a:rPr lang="el-GR" smtClean="0"/>
              <a:t>10/3/2013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l-GR" smtClean="0"/>
              <a:t>Στυλ κύριου τίτλου</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5F8528C2-3E87-4D7E-B87B-038CFA9E3FF4}" type="datetimeFigureOut">
              <a:rPr lang="el-GR" smtClean="0"/>
              <a:t>10/3/2013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5F8528C2-3E87-4D7E-B87B-038CFA9E3FF4}" type="datetimeFigureOut">
              <a:rPr lang="el-GR" smtClean="0"/>
              <a:t>10/3/2013</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l-GR" smtClean="0"/>
              <a:t>Στυλ κύριου τίτλου</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7" name="Date Placeholder 6"/>
          <p:cNvSpPr>
            <a:spLocks noGrp="1"/>
          </p:cNvSpPr>
          <p:nvPr>
            <p:ph type="dt" sz="half" idx="10"/>
          </p:nvPr>
        </p:nvSpPr>
        <p:spPr/>
        <p:txBody>
          <a:bodyPr/>
          <a:lstStyle/>
          <a:p>
            <a:fld id="{5F8528C2-3E87-4D7E-B87B-038CFA9E3FF4}" type="datetimeFigureOut">
              <a:rPr lang="el-GR" smtClean="0"/>
              <a:t>10/3/2013</a:t>
            </a:fld>
            <a:endParaRPr lang="el-GR"/>
          </a:p>
        </p:txBody>
      </p:sp>
      <p:sp>
        <p:nvSpPr>
          <p:cNvPr id="8" name="Slide Number Placeholder 7"/>
          <p:cNvSpPr>
            <a:spLocks noGrp="1"/>
          </p:cNvSpPr>
          <p:nvPr>
            <p:ph type="sldNum" sz="quarter" idx="11"/>
          </p:nvPr>
        </p:nvSpPr>
        <p:spPr/>
        <p:txBody>
          <a:bodyPr/>
          <a:lstStyle/>
          <a:p>
            <a:fld id="{F3CBF537-3199-43CB-AB79-0C334A8C5222}" type="slidenum">
              <a:rPr lang="el-GR" smtClean="0"/>
              <a:t>‹#›</a:t>
            </a:fld>
            <a:endParaRPr lang="el-GR"/>
          </a:p>
        </p:txBody>
      </p:sp>
      <p:sp>
        <p:nvSpPr>
          <p:cNvPr id="9" name="Footer Placeholder 8"/>
          <p:cNvSpPr>
            <a:spLocks noGrp="1"/>
          </p:cNvSpPr>
          <p:nvPr>
            <p:ph type="ftr" sz="quarter" idx="12"/>
          </p:nvPr>
        </p:nvSpPr>
        <p:spPr/>
        <p:txBody>
          <a:bodyPr/>
          <a:lstStyle/>
          <a:p>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Date Placeholder 4"/>
          <p:cNvSpPr>
            <a:spLocks noGrp="1"/>
          </p:cNvSpPr>
          <p:nvPr>
            <p:ph type="dt" sz="half" idx="10"/>
          </p:nvPr>
        </p:nvSpPr>
        <p:spPr/>
        <p:txBody>
          <a:bodyPr/>
          <a:lstStyle/>
          <a:p>
            <a:fld id="{5F8528C2-3E87-4D7E-B87B-038CFA9E3FF4}" type="datetimeFigureOut">
              <a:rPr lang="el-GR" smtClean="0"/>
              <a:t>10/3/2013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smtClean="0"/>
              <a:t>Στυλ κύριου τίτλου</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l-GR" smtClean="0"/>
              <a:t>Στυλ υποδείγματος κειμένου</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7" name="Date Placeholder 6"/>
          <p:cNvSpPr>
            <a:spLocks noGrp="1"/>
          </p:cNvSpPr>
          <p:nvPr>
            <p:ph type="dt" sz="half" idx="10"/>
          </p:nvPr>
        </p:nvSpPr>
        <p:spPr/>
        <p:txBody>
          <a:bodyPr/>
          <a:lstStyle/>
          <a:p>
            <a:fld id="{5F8528C2-3E87-4D7E-B87B-038CFA9E3FF4}" type="datetimeFigureOut">
              <a:rPr lang="el-GR" smtClean="0"/>
              <a:t>10/3/2013</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Date Placeholder 2"/>
          <p:cNvSpPr>
            <a:spLocks noGrp="1"/>
          </p:cNvSpPr>
          <p:nvPr>
            <p:ph type="dt" sz="half" idx="10"/>
          </p:nvPr>
        </p:nvSpPr>
        <p:spPr/>
        <p:txBody>
          <a:bodyPr/>
          <a:lstStyle/>
          <a:p>
            <a:fld id="{5F8528C2-3E87-4D7E-B87B-038CFA9E3FF4}" type="datetimeFigureOut">
              <a:rPr lang="el-GR" smtClean="0"/>
              <a:t>10/3/2013</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8528C2-3E87-4D7E-B87B-038CFA9E3FF4}" type="datetimeFigureOut">
              <a:rPr lang="el-GR" smtClean="0"/>
              <a:t>10/3/2013</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F3CBF537-3199-43CB-AB79-0C334A8C5222}" type="slidenum">
              <a:rPr lang="el-GR" smtClean="0"/>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5F8528C2-3E87-4D7E-B87B-038CFA9E3FF4}" type="datetimeFigureOut">
              <a:rPr lang="el-GR" smtClean="0"/>
              <a:t>10/3/2013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F3CBF537-3199-43CB-AB79-0C334A8C5222}" type="slidenum">
              <a:rPr lang="el-GR" smtClean="0"/>
              <a:t>‹#›</a:t>
            </a:fld>
            <a:endParaRPr lang="el-GR"/>
          </a:p>
        </p:txBody>
      </p:sp>
      <p:sp>
        <p:nvSpPr>
          <p:cNvPr id="8" name="Title 7"/>
          <p:cNvSpPr>
            <a:spLocks noGrp="1"/>
          </p:cNvSpPr>
          <p:nvPr>
            <p:ph type="title"/>
          </p:nvPr>
        </p:nvSpPr>
        <p:spPr/>
        <p:txBody>
          <a:bodyPr/>
          <a:lstStyle/>
          <a:p>
            <a:r>
              <a:rPr lang="el-GR" smtClean="0"/>
              <a:t>Στυλ κύριου τίτλου</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smtClean="0"/>
              <a:t>Κάντε κλικ στο εικονίδιο για να προσθέσετε μια εικόνα</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5F8528C2-3E87-4D7E-B87B-038CFA9E3FF4}" type="datetimeFigureOut">
              <a:rPr lang="el-GR" smtClean="0"/>
              <a:t>10/3/2013</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3CBF537-3199-43CB-AB79-0C334A8C5222}" type="slidenum">
              <a:rPr lang="el-GR" smtClean="0"/>
              <a:t>‹#›</a:t>
            </a:fld>
            <a:endParaRPr lang="el-G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l-GR" smtClean="0"/>
              <a:t>Στυλ κύριου τίτλου</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l-GR" smtClean="0"/>
              <a:t>Στυλ κύριου τίτλου</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5F8528C2-3E87-4D7E-B87B-038CFA9E3FF4}" type="datetimeFigureOut">
              <a:rPr lang="el-GR" smtClean="0"/>
              <a:t>10/3/2013</a:t>
            </a:fld>
            <a:endParaRPr lang="el-G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l-G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F3CBF537-3199-43CB-AB79-0C334A8C5222}" type="slidenum">
              <a:rPr lang="el-GR" smtClean="0"/>
              <a:t>‹#›</a:t>
            </a:fld>
            <a:endParaRPr lang="el-G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dirty="0" err="1" smtClean="0"/>
              <a:t>Πρωτεσ</a:t>
            </a:r>
            <a:r>
              <a:rPr lang="el-GR" dirty="0" smtClean="0"/>
              <a:t> </a:t>
            </a:r>
            <a:r>
              <a:rPr lang="el-GR" dirty="0" err="1" smtClean="0"/>
              <a:t>βοηθειεσ</a:t>
            </a:r>
            <a:endParaRPr lang="el-GR" dirty="0"/>
          </a:p>
        </p:txBody>
      </p:sp>
      <p:sp>
        <p:nvSpPr>
          <p:cNvPr id="3" name="Υπότιτλος 2"/>
          <p:cNvSpPr>
            <a:spLocks noGrp="1"/>
          </p:cNvSpPr>
          <p:nvPr>
            <p:ph type="subTitle" idx="1"/>
          </p:nvPr>
        </p:nvSpPr>
        <p:spPr/>
        <p:txBody>
          <a:bodyPr/>
          <a:lstStyle/>
          <a:p>
            <a:r>
              <a:rPr lang="el-GR" dirty="0" err="1" smtClean="0"/>
              <a:t>Τραυματα</a:t>
            </a:r>
            <a:r>
              <a:rPr lang="el-GR" dirty="0" smtClean="0"/>
              <a:t>-</a:t>
            </a:r>
            <a:r>
              <a:rPr lang="el-GR" dirty="0" err="1" smtClean="0"/>
              <a:t>εγκαυματα</a:t>
            </a:r>
            <a:r>
              <a:rPr lang="el-GR" dirty="0" smtClean="0"/>
              <a:t>-</a:t>
            </a:r>
            <a:r>
              <a:rPr lang="el-GR" dirty="0" err="1" smtClean="0"/>
              <a:t>αιμοΡραγιεσ</a:t>
            </a:r>
            <a:endParaRPr lang="el-GR" dirty="0"/>
          </a:p>
        </p:txBody>
      </p:sp>
      <p:pic>
        <p:nvPicPr>
          <p:cNvPr id="4" name="Εικόν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4208" y="4293096"/>
            <a:ext cx="2448272" cy="2088232"/>
          </a:xfrm>
          <a:prstGeom prst="rect">
            <a:avLst/>
          </a:prstGeom>
        </p:spPr>
      </p:pic>
    </p:spTree>
    <p:extLst>
      <p:ext uri="{BB962C8B-B14F-4D97-AF65-F5344CB8AC3E}">
        <p14:creationId xmlns:p14="http://schemas.microsoft.com/office/powerpoint/2010/main" val="21049464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91680" y="476672"/>
            <a:ext cx="5791200" cy="471582"/>
          </a:xfrm>
        </p:spPr>
        <p:txBody>
          <a:bodyPr>
            <a:noAutofit/>
          </a:bodyPr>
          <a:lstStyle/>
          <a:p>
            <a:pPr marL="342900" indent="-342900">
              <a:buFont typeface="Wingdings" pitchFamily="2" charset="2"/>
              <a:buChar char="Ø"/>
            </a:pPr>
            <a:r>
              <a:rPr lang="el-GR" sz="2800" dirty="0" err="1" smtClean="0">
                <a:solidFill>
                  <a:schemeClr val="tx1"/>
                </a:solidFill>
              </a:rPr>
              <a:t>Βαθμοι</a:t>
            </a:r>
            <a:r>
              <a:rPr lang="el-GR" sz="2800" dirty="0" smtClean="0">
                <a:solidFill>
                  <a:schemeClr val="tx1"/>
                </a:solidFill>
              </a:rPr>
              <a:t> </a:t>
            </a:r>
            <a:r>
              <a:rPr lang="el-GR" sz="2800" dirty="0" err="1" smtClean="0">
                <a:solidFill>
                  <a:schemeClr val="tx1"/>
                </a:solidFill>
              </a:rPr>
              <a:t>εγκαυματων</a:t>
            </a:r>
            <a:endParaRPr lang="el-GR" sz="2800" dirty="0">
              <a:solidFill>
                <a:schemeClr val="tx1"/>
              </a:solidFill>
            </a:endParaRPr>
          </a:p>
        </p:txBody>
      </p:sp>
      <p:sp>
        <p:nvSpPr>
          <p:cNvPr id="3" name="Θέση περιεχομένου 2"/>
          <p:cNvSpPr>
            <a:spLocks noGrp="1"/>
          </p:cNvSpPr>
          <p:nvPr>
            <p:ph idx="1"/>
          </p:nvPr>
        </p:nvSpPr>
        <p:spPr>
          <a:xfrm>
            <a:off x="827584" y="1268760"/>
            <a:ext cx="7620000" cy="5361459"/>
          </a:xfrm>
        </p:spPr>
        <p:txBody>
          <a:bodyPr>
            <a:normAutofit/>
          </a:bodyPr>
          <a:lstStyle/>
          <a:p>
            <a:r>
              <a:rPr lang="el-GR" dirty="0" smtClean="0"/>
              <a:t>Τα εγκαύματα ανάλογα με τα συμπτώματά τους διακρίνονται σε: </a:t>
            </a:r>
          </a:p>
          <a:p>
            <a:pPr marL="342900" indent="-342900">
              <a:buFont typeface="Wingdings" pitchFamily="2" charset="2"/>
              <a:buChar char="v"/>
            </a:pPr>
            <a:r>
              <a:rPr lang="el-GR" sz="1500" dirty="0" smtClean="0"/>
              <a:t>Α’ βαθμού : η επιδερμίδα κοκκινίζει, προκαλείται έντονο αίσθημα αύξησης θερμότητας/ κάψιμο και πόνος. </a:t>
            </a:r>
          </a:p>
          <a:p>
            <a:pPr marL="342900" indent="-342900">
              <a:buFont typeface="Wingdings" pitchFamily="2" charset="2"/>
              <a:buChar char="v"/>
            </a:pPr>
            <a:r>
              <a:rPr lang="el-GR" sz="1500" dirty="0" smtClean="0"/>
              <a:t>Β</a:t>
            </a:r>
            <a:r>
              <a:rPr lang="el-GR" sz="1500" dirty="0"/>
              <a:t>’ βαθμού : </a:t>
            </a:r>
            <a:r>
              <a:rPr lang="el-GR" sz="1500" dirty="0" smtClean="0"/>
              <a:t> </a:t>
            </a:r>
            <a:r>
              <a:rPr lang="el-GR" sz="1500" dirty="0"/>
              <a:t>Η επιδερμίδα </a:t>
            </a:r>
            <a:r>
              <a:rPr lang="el-GR" sz="1500" dirty="0" smtClean="0"/>
              <a:t>κοκκινίζει</a:t>
            </a:r>
            <a:r>
              <a:rPr lang="el-GR" sz="1500" dirty="0"/>
              <a:t>, προκαλείται </a:t>
            </a:r>
            <a:r>
              <a:rPr lang="el-GR" sz="1500" dirty="0" smtClean="0"/>
              <a:t>έντονο </a:t>
            </a:r>
            <a:r>
              <a:rPr lang="el-GR" sz="1500" dirty="0"/>
              <a:t>αίσθημα αύξησης </a:t>
            </a:r>
            <a:r>
              <a:rPr lang="el-GR" sz="1500" dirty="0" smtClean="0"/>
              <a:t>θερμότητας-κάψιμο</a:t>
            </a:r>
            <a:r>
              <a:rPr lang="el-GR" sz="1500" dirty="0"/>
              <a:t>, πόνος </a:t>
            </a:r>
            <a:r>
              <a:rPr lang="el-GR" sz="1500" dirty="0" smtClean="0"/>
              <a:t>και </a:t>
            </a:r>
            <a:r>
              <a:rPr lang="el-GR" sz="1500" dirty="0"/>
              <a:t>εμφάνιση φυσαλίδων που </a:t>
            </a:r>
            <a:r>
              <a:rPr lang="el-GR" sz="1500" dirty="0" smtClean="0"/>
              <a:t>μπορεί </a:t>
            </a:r>
            <a:r>
              <a:rPr lang="el-GR" sz="1500" dirty="0"/>
              <a:t>να ποικίλουν σε </a:t>
            </a:r>
            <a:r>
              <a:rPr lang="el-GR" sz="1500" dirty="0" smtClean="0"/>
              <a:t>μέγεθος </a:t>
            </a:r>
            <a:r>
              <a:rPr lang="el-GR" sz="1500" dirty="0"/>
              <a:t>και έκταση. Τα </a:t>
            </a:r>
            <a:r>
              <a:rPr lang="el-GR" sz="1500" dirty="0" smtClean="0"/>
              <a:t>συμπτώματα </a:t>
            </a:r>
            <a:r>
              <a:rPr lang="el-GR" sz="1500" dirty="0"/>
              <a:t>εντοπίζονται </a:t>
            </a:r>
            <a:r>
              <a:rPr lang="el-GR" sz="1500" dirty="0" smtClean="0"/>
              <a:t>στην επιδερμίδα. Στα εγκαύματα </a:t>
            </a:r>
            <a:r>
              <a:rPr lang="el-GR" sz="1500" dirty="0"/>
              <a:t>α' και β' βαθμού, </a:t>
            </a:r>
            <a:r>
              <a:rPr lang="el-GR" sz="1500" dirty="0" smtClean="0"/>
              <a:t>με </a:t>
            </a:r>
            <a:r>
              <a:rPr lang="el-GR" sz="1500" dirty="0"/>
              <a:t>την κατάλληλη αγωγή το </a:t>
            </a:r>
            <a:r>
              <a:rPr lang="el-GR" sz="1500" dirty="0" smtClean="0"/>
              <a:t>δέρμα </a:t>
            </a:r>
            <a:r>
              <a:rPr lang="el-GR" sz="1500" dirty="0"/>
              <a:t>σταδιακά </a:t>
            </a:r>
            <a:r>
              <a:rPr lang="el-GR" sz="1500" dirty="0" smtClean="0"/>
              <a:t>επανέρχεται.</a:t>
            </a:r>
          </a:p>
          <a:p>
            <a:pPr marL="342900" indent="-342900">
              <a:buFont typeface="Wingdings" pitchFamily="2" charset="2"/>
              <a:buChar char="v"/>
            </a:pPr>
            <a:r>
              <a:rPr lang="el-GR" sz="1500" dirty="0"/>
              <a:t> </a:t>
            </a:r>
            <a:r>
              <a:rPr lang="el-GR" sz="1500" dirty="0" smtClean="0"/>
              <a:t>Γ’ βαθμού : Το δέρμα είναι ξερό και σκληρό χωρίς να είναι ευαίσθητο. Επίσης, καταστρέφεται ολοσχερώς ως τις βαθύτερες στιβάδες των ιστών στην περιοχή που υπέστη το έγκαυμα και συνηθέστερα έχει την χαρακτηριστική όψη του κάρβουνου ( μπορεί να γίνει και λευκό ). Ενδέχεται να μην υπάρχει αίσθημα του πόνου, εξαιτίας της καταστροφής των νευρικών </a:t>
            </a:r>
            <a:r>
              <a:rPr lang="el-GR" sz="1500" dirty="0" err="1" smtClean="0"/>
              <a:t>αποπλήξεων</a:t>
            </a:r>
            <a:r>
              <a:rPr lang="el-GR" sz="1500" dirty="0" smtClean="0"/>
              <a:t>. Τα εγκαύματα γ’ βαθμού χρήζουν επείγουσας ιατρικής επέμβασης και ενδεχόμενης νοσοκομειακής περίθαλψης. </a:t>
            </a:r>
            <a:endParaRPr lang="el-GR" sz="1500" dirty="0"/>
          </a:p>
        </p:txBody>
      </p:sp>
    </p:spTree>
    <p:extLst>
      <p:ext uri="{BB962C8B-B14F-4D97-AF65-F5344CB8AC3E}">
        <p14:creationId xmlns:p14="http://schemas.microsoft.com/office/powerpoint/2010/main" val="15908901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188640"/>
            <a:ext cx="5791200" cy="1119654"/>
          </a:xfrm>
        </p:spPr>
        <p:txBody>
          <a:bodyPr>
            <a:normAutofit/>
          </a:bodyPr>
          <a:lstStyle/>
          <a:p>
            <a:pPr marL="457200" indent="-457200">
              <a:buFont typeface="Wingdings" pitchFamily="2" charset="2"/>
              <a:buChar char="Ø"/>
            </a:pPr>
            <a:r>
              <a:rPr lang="el-GR" sz="2800" dirty="0" err="1" smtClean="0">
                <a:solidFill>
                  <a:schemeClr val="tx1"/>
                </a:solidFill>
              </a:rPr>
              <a:t>Συμπτωματα</a:t>
            </a:r>
            <a:r>
              <a:rPr lang="el-GR" sz="2800" dirty="0" smtClean="0">
                <a:solidFill>
                  <a:schemeClr val="tx1"/>
                </a:solidFill>
              </a:rPr>
              <a:t> και </a:t>
            </a:r>
            <a:r>
              <a:rPr lang="el-GR" sz="2800" dirty="0" err="1" smtClean="0">
                <a:solidFill>
                  <a:schemeClr val="tx1"/>
                </a:solidFill>
              </a:rPr>
              <a:t>αντιμετωπιση</a:t>
            </a:r>
            <a:endParaRPr lang="el-GR" sz="2800" dirty="0">
              <a:solidFill>
                <a:schemeClr val="tx1"/>
              </a:solidFill>
            </a:endParaRPr>
          </a:p>
        </p:txBody>
      </p:sp>
      <p:sp>
        <p:nvSpPr>
          <p:cNvPr id="3" name="Θέση περιεχομένου 2"/>
          <p:cNvSpPr>
            <a:spLocks noGrp="1"/>
          </p:cNvSpPr>
          <p:nvPr>
            <p:ph idx="1"/>
          </p:nvPr>
        </p:nvSpPr>
        <p:spPr>
          <a:xfrm>
            <a:off x="457200" y="1556792"/>
            <a:ext cx="7620000" cy="4569371"/>
          </a:xfrm>
        </p:spPr>
        <p:txBody>
          <a:bodyPr/>
          <a:lstStyle/>
          <a:p>
            <a:r>
              <a:rPr lang="el-GR" dirty="0" smtClean="0"/>
              <a:t>Υπάρχουν κάποια συμπτώματα με τα οποία καταλαβαίνουμε την ύπαρξη εγκαύματος, τα οποία είναι:</a:t>
            </a:r>
          </a:p>
          <a:p>
            <a:pPr marL="285750" indent="-285750">
              <a:buFont typeface="Wingdings" pitchFamily="2" charset="2"/>
              <a:buChar char="q"/>
            </a:pPr>
            <a:r>
              <a:rPr lang="el-GR" sz="1500" dirty="0" smtClean="0"/>
              <a:t>Έντονη ερυθρότητα στο δέρμα, </a:t>
            </a:r>
          </a:p>
          <a:p>
            <a:pPr marL="285750" indent="-285750">
              <a:buFont typeface="Wingdings" pitchFamily="2" charset="2"/>
              <a:buChar char="q"/>
            </a:pPr>
            <a:r>
              <a:rPr lang="el-GR" sz="1500" dirty="0" smtClean="0"/>
              <a:t>Μικρές φυσαλίδες πάνω στο σημείο του εγκαύματος, </a:t>
            </a:r>
          </a:p>
          <a:p>
            <a:pPr marL="285750" indent="-285750">
              <a:buFont typeface="Wingdings" pitchFamily="2" charset="2"/>
              <a:buChar char="q"/>
            </a:pPr>
            <a:r>
              <a:rPr lang="el-GR" sz="1500" dirty="0" smtClean="0"/>
              <a:t>Πόνος και οίδημα.</a:t>
            </a:r>
          </a:p>
          <a:p>
            <a:r>
              <a:rPr lang="el-GR" dirty="0" smtClean="0"/>
              <a:t>Αντιμετώπιση ελαφρών εγκαυμάτων:</a:t>
            </a:r>
          </a:p>
          <a:p>
            <a:pPr marL="342900" indent="-342900">
              <a:buFont typeface="Wingdings" pitchFamily="2" charset="2"/>
              <a:buChar char="q"/>
            </a:pPr>
            <a:r>
              <a:rPr lang="el-GR" sz="1500" dirty="0" smtClean="0"/>
              <a:t>Ξεπλένουμε το τραύμα με κρύο νερό για 10 λεπτά περίπου,</a:t>
            </a:r>
          </a:p>
          <a:p>
            <a:pPr marL="342900" indent="-342900">
              <a:buFont typeface="Wingdings" pitchFamily="2" charset="2"/>
              <a:buChar char="q"/>
            </a:pPr>
            <a:r>
              <a:rPr lang="el-GR" sz="1500" dirty="0" smtClean="0"/>
              <a:t>Αφαιρούμε κοσμήματα και σφιχτά ρούχα από την τραυματισμένη περιοχή, </a:t>
            </a:r>
          </a:p>
          <a:p>
            <a:pPr marL="342900" indent="-342900">
              <a:buFont typeface="Wingdings" pitchFamily="2" charset="2"/>
              <a:buChar char="q"/>
            </a:pPr>
            <a:r>
              <a:rPr lang="el-GR" sz="1500" dirty="0" smtClean="0"/>
              <a:t>Καλύπτουμε την περιοχή με αποστειρωμένο επίδεσμο ή σεντόνι,</a:t>
            </a:r>
          </a:p>
          <a:p>
            <a:pPr marL="342900" indent="-342900">
              <a:buFont typeface="Wingdings" pitchFamily="2" charset="2"/>
              <a:buChar char="q"/>
            </a:pPr>
            <a:r>
              <a:rPr lang="el-GR" sz="1500" dirty="0" smtClean="0"/>
              <a:t>Τοποθετούμε μια ενυδατική </a:t>
            </a:r>
            <a:r>
              <a:rPr lang="el-GR" sz="1500" dirty="0" err="1" smtClean="0"/>
              <a:t>κρεμα</a:t>
            </a:r>
            <a:r>
              <a:rPr lang="el-GR" sz="1500" dirty="0" smtClean="0"/>
              <a:t>.</a:t>
            </a:r>
          </a:p>
          <a:p>
            <a:pPr algn="ctr"/>
            <a:r>
              <a:rPr lang="el-GR" sz="2500" dirty="0" smtClean="0">
                <a:solidFill>
                  <a:schemeClr val="tx2"/>
                </a:solidFill>
              </a:rPr>
              <a:t>*ΕΑΝ ΥΠΑΡΧΟΥΝ ΦΥΣΑΛΙΔΕΣ ΣΤΟ ΔΕΡΜΑ ΔΕΝ ΠΡΕΠΕΙ ΝΑ ΤΙΣ ΣΠΑΣΟΥΜΕ!</a:t>
            </a:r>
          </a:p>
        </p:txBody>
      </p:sp>
    </p:spTree>
    <p:extLst>
      <p:ext uri="{BB962C8B-B14F-4D97-AF65-F5344CB8AC3E}">
        <p14:creationId xmlns:p14="http://schemas.microsoft.com/office/powerpoint/2010/main" val="35727478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763688" y="404664"/>
            <a:ext cx="2808312" cy="683994"/>
          </a:xfrm>
        </p:spPr>
        <p:txBody>
          <a:bodyPr>
            <a:normAutofit/>
          </a:bodyPr>
          <a:lstStyle/>
          <a:p>
            <a:pPr marL="457200" indent="-457200">
              <a:buFont typeface="Wingdings" pitchFamily="2" charset="2"/>
              <a:buChar char="Ø"/>
            </a:pPr>
            <a:r>
              <a:rPr lang="el-GR" sz="2800" dirty="0" smtClean="0">
                <a:solidFill>
                  <a:schemeClr val="tx1"/>
                </a:solidFill>
              </a:rPr>
              <a:t>ΗΛΙΑΣΗ</a:t>
            </a:r>
            <a:endParaRPr lang="el-GR" sz="2800" dirty="0">
              <a:solidFill>
                <a:schemeClr val="tx1"/>
              </a:solidFill>
            </a:endParaRPr>
          </a:p>
        </p:txBody>
      </p:sp>
      <p:sp>
        <p:nvSpPr>
          <p:cNvPr id="3" name="Θέση περιεχομένου 2"/>
          <p:cNvSpPr>
            <a:spLocks noGrp="1"/>
          </p:cNvSpPr>
          <p:nvPr>
            <p:ph idx="1"/>
          </p:nvPr>
        </p:nvSpPr>
        <p:spPr>
          <a:xfrm>
            <a:off x="899592" y="1412776"/>
            <a:ext cx="7620000" cy="5073427"/>
          </a:xfrm>
        </p:spPr>
        <p:txBody>
          <a:bodyPr/>
          <a:lstStyle/>
          <a:p>
            <a:r>
              <a:rPr lang="el-GR" dirty="0" smtClean="0"/>
              <a:t>Συμπτώματα ηλίασης:</a:t>
            </a:r>
          </a:p>
          <a:p>
            <a:pPr marL="285750" indent="-285750">
              <a:buFont typeface="Wingdings" pitchFamily="2" charset="2"/>
              <a:buChar char="ü"/>
            </a:pPr>
            <a:r>
              <a:rPr lang="el-GR" sz="1500" dirty="0" smtClean="0"/>
              <a:t>Αίσθηση πονοκεφάλου, ζάλης και ναυτίας</a:t>
            </a:r>
          </a:p>
          <a:p>
            <a:pPr marL="285750" indent="-285750">
              <a:buFont typeface="Wingdings" pitchFamily="2" charset="2"/>
              <a:buChar char="ü"/>
            </a:pPr>
            <a:r>
              <a:rPr lang="el-GR" sz="1500" dirty="0" smtClean="0"/>
              <a:t>Έμετος, </a:t>
            </a:r>
          </a:p>
          <a:p>
            <a:pPr marL="285750" indent="-285750">
              <a:buFont typeface="Wingdings" pitchFamily="2" charset="2"/>
              <a:buChar char="ü"/>
            </a:pPr>
            <a:r>
              <a:rPr lang="el-GR" sz="1500" dirty="0" smtClean="0"/>
              <a:t>Έντονη ερυθρότητα στο δέρμα καθώς και υψηλή θερμοκρασία και </a:t>
            </a:r>
          </a:p>
          <a:p>
            <a:pPr marL="285750" indent="-285750">
              <a:buFont typeface="Wingdings" pitchFamily="2" charset="2"/>
              <a:buChar char="ü"/>
            </a:pPr>
            <a:r>
              <a:rPr lang="el-GR" sz="1500" dirty="0" smtClean="0"/>
              <a:t>* Πιθανή απώλεια των αισθήσεων.</a:t>
            </a:r>
          </a:p>
          <a:p>
            <a:r>
              <a:rPr lang="el-GR" dirty="0" smtClean="0"/>
              <a:t>Πρώτες βοήθειες που μπορούμε να προσφέρουμε:</a:t>
            </a:r>
          </a:p>
          <a:p>
            <a:pPr marL="285750" indent="-285750">
              <a:buFont typeface="Wingdings" pitchFamily="2" charset="2"/>
              <a:buChar char="ü"/>
            </a:pPr>
            <a:r>
              <a:rPr lang="el-GR" sz="1500" dirty="0" smtClean="0"/>
              <a:t>Βοηθάμε τον πάσχοντα να πάει σε σκιερό ή ακόμα καλύτερα σε κλειστό μέρος,</a:t>
            </a:r>
          </a:p>
          <a:p>
            <a:pPr marL="285750" indent="-285750">
              <a:buFont typeface="Wingdings" pitchFamily="2" charset="2"/>
              <a:buChar char="ü"/>
            </a:pPr>
            <a:r>
              <a:rPr lang="el-GR" sz="1500" dirty="0" smtClean="0"/>
              <a:t>Τον βάζουμε να καθίσει σε </a:t>
            </a:r>
            <a:r>
              <a:rPr lang="el-GR" sz="1500" dirty="0" err="1" smtClean="0"/>
              <a:t>ημικαθιστική</a:t>
            </a:r>
            <a:r>
              <a:rPr lang="el-GR" sz="1500" dirty="0" smtClean="0"/>
              <a:t> θέση,</a:t>
            </a:r>
          </a:p>
          <a:p>
            <a:pPr marL="285750" indent="-285750">
              <a:buFont typeface="Wingdings" pitchFamily="2" charset="2"/>
              <a:buChar char="ü"/>
            </a:pPr>
            <a:r>
              <a:rPr lang="el-GR" sz="1500" dirty="0" smtClean="0"/>
              <a:t>Αφαιρούμε οποιοδήποτε ένδυμα σφίγγει τον πάσχοντα, </a:t>
            </a:r>
          </a:p>
          <a:p>
            <a:pPr marL="285750" indent="-285750">
              <a:buFont typeface="Wingdings" pitchFamily="2" charset="2"/>
              <a:buChar char="ü"/>
            </a:pPr>
            <a:r>
              <a:rPr lang="el-GR" sz="1500" dirty="0"/>
              <a:t>Δροσίζουμε το δέρμα του με ένα σφουγγάρι με κρύο νερό ή τον τοποθετούμε σε μία μπανιέρα με κρύο νερό</a:t>
            </a:r>
          </a:p>
          <a:p>
            <a:pPr marL="285750" indent="-285750">
              <a:buFont typeface="Wingdings" pitchFamily="2" charset="2"/>
              <a:buChar char="ü"/>
            </a:pPr>
            <a:r>
              <a:rPr lang="el-GR" sz="1500" dirty="0" smtClean="0"/>
              <a:t>Χορηγούμε νερό ή και παυσίπονο.</a:t>
            </a:r>
          </a:p>
          <a:p>
            <a:pPr algn="ctr"/>
            <a:r>
              <a:rPr lang="el-GR" dirty="0" smtClean="0"/>
              <a:t>Αν τα εγκαύματα είναι ελαφρά η αντηλιακή κρέμα μετά τον ήλιο μπορεί να απαλύνει το έγκαυμα.</a:t>
            </a:r>
          </a:p>
        </p:txBody>
      </p:sp>
    </p:spTree>
    <p:extLst>
      <p:ext uri="{BB962C8B-B14F-4D97-AF65-F5344CB8AC3E}">
        <p14:creationId xmlns:p14="http://schemas.microsoft.com/office/powerpoint/2010/main" val="15536651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0592" y="548680"/>
            <a:ext cx="6092899" cy="5417327"/>
          </a:xfrm>
          <a:prstGeom prst="rect">
            <a:avLst/>
          </a:prstGeom>
        </p:spPr>
      </p:pic>
    </p:spTree>
    <p:extLst>
      <p:ext uri="{BB962C8B-B14F-4D97-AF65-F5344CB8AC3E}">
        <p14:creationId xmlns:p14="http://schemas.microsoft.com/office/powerpoint/2010/main" val="1083865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195736" y="332656"/>
            <a:ext cx="3754760" cy="615598"/>
          </a:xfrm>
        </p:spPr>
        <p:txBody>
          <a:bodyPr>
            <a:normAutofit/>
          </a:bodyPr>
          <a:lstStyle/>
          <a:p>
            <a:pPr marL="457200" indent="-457200">
              <a:buFont typeface="Wingdings" pitchFamily="2" charset="2"/>
              <a:buChar char="Ø"/>
            </a:pPr>
            <a:r>
              <a:rPr lang="el-GR" sz="2800" dirty="0" err="1" smtClean="0">
                <a:solidFill>
                  <a:schemeClr val="tx1"/>
                </a:solidFill>
              </a:rPr>
              <a:t>θερμοπληξια</a:t>
            </a:r>
            <a:endParaRPr lang="el-GR" sz="2800" dirty="0">
              <a:solidFill>
                <a:schemeClr val="tx1"/>
              </a:solidFill>
            </a:endParaRPr>
          </a:p>
        </p:txBody>
      </p:sp>
      <p:sp>
        <p:nvSpPr>
          <p:cNvPr id="3" name="Θέση περιεχομένου 2"/>
          <p:cNvSpPr>
            <a:spLocks noGrp="1"/>
          </p:cNvSpPr>
          <p:nvPr>
            <p:ph idx="1"/>
          </p:nvPr>
        </p:nvSpPr>
        <p:spPr>
          <a:xfrm>
            <a:off x="457200" y="1196752"/>
            <a:ext cx="7620000" cy="4929411"/>
          </a:xfrm>
        </p:spPr>
        <p:txBody>
          <a:bodyPr/>
          <a:lstStyle/>
          <a:p>
            <a:r>
              <a:rPr lang="el-GR" dirty="0" smtClean="0"/>
              <a:t>Συμπτώματα:</a:t>
            </a:r>
          </a:p>
          <a:p>
            <a:pPr marL="400050" indent="-400050">
              <a:buFont typeface="+mj-lt"/>
              <a:buAutoNum type="romanUcPeriod"/>
            </a:pPr>
            <a:r>
              <a:rPr lang="el-GR" sz="1500" dirty="0" smtClean="0"/>
              <a:t>Ξηρό και ζεστό δέρμα,</a:t>
            </a:r>
          </a:p>
          <a:p>
            <a:pPr marL="400050" indent="-400050">
              <a:buFont typeface="+mj-lt"/>
              <a:buAutoNum type="romanUcPeriod"/>
            </a:pPr>
            <a:r>
              <a:rPr lang="el-GR" sz="1500" dirty="0" smtClean="0"/>
              <a:t>Γρήγορος σφυγμός,</a:t>
            </a:r>
          </a:p>
          <a:p>
            <a:pPr marL="400050" indent="-400050">
              <a:buFont typeface="+mj-lt"/>
              <a:buAutoNum type="romanUcPeriod"/>
            </a:pPr>
            <a:r>
              <a:rPr lang="el-GR" sz="1500" dirty="0" smtClean="0"/>
              <a:t>Αδυναμία καθώς και ανησυχία,</a:t>
            </a:r>
          </a:p>
          <a:p>
            <a:pPr marL="400050" indent="-400050">
              <a:buFont typeface="+mj-lt"/>
              <a:buAutoNum type="romanUcPeriod"/>
            </a:pPr>
            <a:r>
              <a:rPr lang="el-GR" sz="1500" dirty="0" smtClean="0"/>
              <a:t>Αίσθημα ζάλης και ναυτίας,</a:t>
            </a:r>
          </a:p>
          <a:p>
            <a:pPr algn="ctr"/>
            <a:r>
              <a:rPr lang="el-GR" dirty="0" smtClean="0">
                <a:solidFill>
                  <a:schemeClr val="tx2"/>
                </a:solidFill>
              </a:rPr>
              <a:t>ΣΤΗΝ ΧΕΙΡΟΤΕΡΗ ΠΕΡΙΠΤΩΣΗ ΚΩΜΑ!</a:t>
            </a:r>
          </a:p>
          <a:p>
            <a:r>
              <a:rPr lang="el-GR" dirty="0" smtClean="0"/>
              <a:t>Πρώτες βοήθειες που μπορούμε να χορηγήσουμε:</a:t>
            </a:r>
          </a:p>
          <a:p>
            <a:pPr marL="514350" indent="-514350">
              <a:buFont typeface="+mj-lt"/>
              <a:buAutoNum type="romanUcPeriod"/>
            </a:pPr>
            <a:r>
              <a:rPr lang="el-GR" sz="1500" dirty="0" smtClean="0"/>
              <a:t>Μεταφέρουμε τον πάσχοντα σε σκιερό και δροσερό μέρος,</a:t>
            </a:r>
          </a:p>
          <a:p>
            <a:pPr marL="514350" indent="-514350">
              <a:buFont typeface="+mj-lt"/>
              <a:buAutoNum type="romanUcPeriod"/>
            </a:pPr>
            <a:r>
              <a:rPr lang="el-GR" sz="1500" dirty="0" smtClean="0"/>
              <a:t>Αφαιρούμε τα ρούχα,</a:t>
            </a:r>
          </a:p>
          <a:p>
            <a:pPr marL="514350" indent="-514350">
              <a:buFont typeface="+mj-lt"/>
              <a:buAutoNum type="romanUcPeriod"/>
            </a:pPr>
            <a:r>
              <a:rPr lang="el-GR" sz="1500" dirty="0" smtClean="0"/>
              <a:t>Βάζουμε δροσερά επιθέματα σε μέτωπο και μασχάλες,</a:t>
            </a:r>
          </a:p>
          <a:p>
            <a:pPr marL="514350" indent="-514350">
              <a:buFont typeface="+mj-lt"/>
              <a:buAutoNum type="romanUcPeriod"/>
            </a:pPr>
            <a:r>
              <a:rPr lang="el-GR" sz="1500" dirty="0" smtClean="0"/>
              <a:t>Δημιουργούμε αέρα,</a:t>
            </a:r>
          </a:p>
          <a:p>
            <a:pPr marL="514350" indent="-514350">
              <a:buFont typeface="+mj-lt"/>
              <a:buAutoNum type="romanUcPeriod"/>
            </a:pPr>
            <a:r>
              <a:rPr lang="el-GR" sz="1500" dirty="0" smtClean="0"/>
              <a:t>Χορηγούμε υγρά.</a:t>
            </a:r>
          </a:p>
          <a:p>
            <a:pPr marL="514350" indent="-514350">
              <a:buFont typeface="+mj-lt"/>
              <a:buAutoNum type="romanUcPeriod"/>
            </a:pPr>
            <a:endParaRPr lang="el-GR" sz="1500" dirty="0" smtClean="0"/>
          </a:p>
        </p:txBody>
      </p:sp>
    </p:spTree>
    <p:extLst>
      <p:ext uri="{BB962C8B-B14F-4D97-AF65-F5344CB8AC3E}">
        <p14:creationId xmlns:p14="http://schemas.microsoft.com/office/powerpoint/2010/main" val="31530580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052736"/>
            <a:ext cx="5842198" cy="4140786"/>
          </a:xfrm>
          <a:prstGeom prst="rect">
            <a:avLst/>
          </a:prstGeom>
        </p:spPr>
      </p:pic>
    </p:spTree>
    <p:extLst>
      <p:ext uri="{BB962C8B-B14F-4D97-AF65-F5344CB8AC3E}">
        <p14:creationId xmlns:p14="http://schemas.microsoft.com/office/powerpoint/2010/main" val="14525409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19672" y="2636912"/>
            <a:ext cx="5791200" cy="1371600"/>
          </a:xfrm>
        </p:spPr>
        <p:txBody>
          <a:bodyPr>
            <a:noAutofit/>
          </a:bodyPr>
          <a:lstStyle/>
          <a:p>
            <a:r>
              <a:rPr lang="el-GR" sz="9600" dirty="0" smtClean="0"/>
              <a:t>ΤΕΛΟΣ.</a:t>
            </a:r>
            <a:endParaRPr lang="el-GR" sz="9600" dirty="0"/>
          </a:p>
        </p:txBody>
      </p:sp>
    </p:spTree>
    <p:extLst>
      <p:ext uri="{BB962C8B-B14F-4D97-AF65-F5344CB8AC3E}">
        <p14:creationId xmlns:p14="http://schemas.microsoft.com/office/powerpoint/2010/main" val="25653794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Για να </a:t>
            </a:r>
            <a:r>
              <a:rPr lang="el-GR" dirty="0" err="1" smtClean="0"/>
              <a:t>δωσεισ</a:t>
            </a:r>
            <a:r>
              <a:rPr lang="el-GR" dirty="0" smtClean="0"/>
              <a:t> </a:t>
            </a:r>
            <a:r>
              <a:rPr lang="el-GR" dirty="0" err="1" smtClean="0"/>
              <a:t>πρωτεσ</a:t>
            </a:r>
            <a:r>
              <a:rPr lang="el-GR" dirty="0" smtClean="0"/>
              <a:t> </a:t>
            </a:r>
            <a:r>
              <a:rPr lang="el-GR" dirty="0" err="1" smtClean="0"/>
              <a:t>βοηθειεσ</a:t>
            </a:r>
            <a:r>
              <a:rPr lang="el-GR" dirty="0" smtClean="0"/>
              <a:t>:</a:t>
            </a:r>
            <a:endParaRPr lang="el-GR" dirty="0"/>
          </a:p>
        </p:txBody>
      </p:sp>
      <p:sp>
        <p:nvSpPr>
          <p:cNvPr id="3" name="Θέση περιεχομένου 2"/>
          <p:cNvSpPr>
            <a:spLocks noGrp="1"/>
          </p:cNvSpPr>
          <p:nvPr>
            <p:ph idx="1"/>
          </p:nvPr>
        </p:nvSpPr>
        <p:spPr/>
        <p:txBody>
          <a:bodyPr/>
          <a:lstStyle/>
          <a:p>
            <a:pPr>
              <a:buFont typeface="Wingdings" pitchFamily="2" charset="2"/>
              <a:buChar char="v"/>
            </a:pPr>
            <a:r>
              <a:rPr lang="el-GR" dirty="0" smtClean="0"/>
              <a:t>Πρέπει να κρατήσεις την ψυχραιμία σου,</a:t>
            </a:r>
          </a:p>
          <a:p>
            <a:pPr>
              <a:buFont typeface="Wingdings" pitchFamily="2" charset="2"/>
              <a:buChar char="v"/>
            </a:pPr>
            <a:r>
              <a:rPr lang="el-GR" dirty="0" smtClean="0"/>
              <a:t>Να ελέγξεις την ασφάλεια σου, </a:t>
            </a:r>
          </a:p>
          <a:p>
            <a:pPr>
              <a:buFont typeface="Wingdings" pitchFamily="2" charset="2"/>
              <a:buChar char="v"/>
            </a:pPr>
            <a:r>
              <a:rPr lang="el-GR" dirty="0" smtClean="0"/>
              <a:t>Να κάνεις σωστή αξιολόγηση της κατάστασης και </a:t>
            </a:r>
          </a:p>
          <a:p>
            <a:pPr>
              <a:buFont typeface="Wingdings" pitchFamily="2" charset="2"/>
              <a:buChar char="v"/>
            </a:pPr>
            <a:r>
              <a:rPr lang="el-GR" dirty="0" smtClean="0"/>
              <a:t>Τελικά, να καλέσεις το ασθενοφόρο με το νούμερο 166.</a:t>
            </a:r>
          </a:p>
          <a:p>
            <a:pPr>
              <a:buFont typeface="Wingdings" pitchFamily="2" charset="2"/>
              <a:buChar char="v"/>
            </a:pPr>
            <a:endParaRPr lang="el-GR" dirty="0" smtClean="0"/>
          </a:p>
        </p:txBody>
      </p:sp>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6873" y="3789040"/>
            <a:ext cx="6480719" cy="2671564"/>
          </a:xfrm>
          <a:prstGeom prst="rect">
            <a:avLst/>
          </a:prstGeom>
        </p:spPr>
      </p:pic>
    </p:spTree>
    <p:extLst>
      <p:ext uri="{BB962C8B-B14F-4D97-AF65-F5344CB8AC3E}">
        <p14:creationId xmlns:p14="http://schemas.microsoft.com/office/powerpoint/2010/main" val="19802349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19672" y="260648"/>
            <a:ext cx="5791200" cy="1371600"/>
          </a:xfrm>
        </p:spPr>
        <p:txBody>
          <a:bodyPr/>
          <a:lstStyle/>
          <a:p>
            <a:r>
              <a:rPr lang="el-GR" dirty="0" smtClean="0"/>
              <a:t>1) </a:t>
            </a:r>
            <a:r>
              <a:rPr lang="el-GR" dirty="0" err="1" smtClean="0"/>
              <a:t>Αντιμετωπιση</a:t>
            </a:r>
            <a:r>
              <a:rPr lang="el-GR" dirty="0" smtClean="0"/>
              <a:t> </a:t>
            </a:r>
            <a:r>
              <a:rPr lang="el-GR" dirty="0" err="1" smtClean="0"/>
              <a:t>τραυματων</a:t>
            </a:r>
            <a:endParaRPr lang="el-GR" dirty="0"/>
          </a:p>
        </p:txBody>
      </p:sp>
      <p:sp>
        <p:nvSpPr>
          <p:cNvPr id="3" name="Θέση περιεχομένου 2"/>
          <p:cNvSpPr>
            <a:spLocks noGrp="1"/>
          </p:cNvSpPr>
          <p:nvPr>
            <p:ph idx="1"/>
          </p:nvPr>
        </p:nvSpPr>
        <p:spPr>
          <a:xfrm>
            <a:off x="899592" y="2348880"/>
            <a:ext cx="7620000" cy="3332584"/>
          </a:xfrm>
        </p:spPr>
        <p:txBody>
          <a:bodyPr/>
          <a:lstStyle/>
          <a:p>
            <a:r>
              <a:rPr lang="el-GR" dirty="0" smtClean="0"/>
              <a:t>Σε περίπτωση μικρών τραυμάτων:</a:t>
            </a:r>
          </a:p>
          <a:p>
            <a:pPr marL="285750" indent="-285750">
              <a:buFont typeface="Arial" pitchFamily="34" charset="0"/>
              <a:buChar char="•"/>
            </a:pPr>
            <a:r>
              <a:rPr lang="el-GR" sz="1500" dirty="0" smtClean="0"/>
              <a:t>Αρχικά, βάζουμε το θύμα να καθίσει και πλένουμε το τραύμα με άφθονο τρεχούμενο νερό ενώ καλό θα ήταν να φοράμε γάντια κάνοντας αυτή την διαδικασία.</a:t>
            </a:r>
          </a:p>
          <a:p>
            <a:pPr marL="285750" indent="-285750">
              <a:buFont typeface="Arial" pitchFamily="34" charset="0"/>
              <a:buChar char="•"/>
            </a:pPr>
            <a:r>
              <a:rPr lang="el-GR" sz="1500" dirty="0" smtClean="0"/>
              <a:t>Στη συνέχεια, στεγνώνουμε το τραύμα με μία αποστειρωμένη </a:t>
            </a:r>
            <a:r>
              <a:rPr lang="el-GR" sz="1500" dirty="0" err="1" smtClean="0"/>
              <a:t>γαζα</a:t>
            </a:r>
            <a:r>
              <a:rPr lang="el-GR" sz="1500" dirty="0" smtClean="0"/>
              <a:t>.</a:t>
            </a:r>
          </a:p>
          <a:p>
            <a:pPr marL="285750" indent="-285750">
              <a:buFont typeface="Arial" pitchFamily="34" charset="0"/>
              <a:buChar char="•"/>
            </a:pPr>
            <a:r>
              <a:rPr lang="el-GR" sz="1500" dirty="0" smtClean="0"/>
              <a:t>Μετά, καλύπτουμε το τραύμα –αν χρειάζεται-  με αποστειρωμένη γάζα ή και με </a:t>
            </a:r>
            <a:r>
              <a:rPr lang="el-GR" sz="1500" dirty="0" err="1" smtClean="0"/>
              <a:t>τραυμαπλάστ</a:t>
            </a:r>
            <a:r>
              <a:rPr lang="el-GR" sz="1500" dirty="0" smtClean="0"/>
              <a:t>.</a:t>
            </a:r>
          </a:p>
          <a:p>
            <a:pPr marL="285750" indent="-285750">
              <a:buFont typeface="Arial" pitchFamily="34" charset="0"/>
              <a:buChar char="•"/>
            </a:pPr>
            <a:r>
              <a:rPr lang="el-GR" sz="1500" dirty="0" smtClean="0"/>
              <a:t>Τέλος, ελέγχουμε την κάρτα εμβολιασμών ώστε να συμβουλέψουμε για αντιτετανικό ορό ή εμβόλιο.</a:t>
            </a:r>
          </a:p>
          <a:p>
            <a:endParaRPr lang="el-GR" dirty="0" smtClean="0"/>
          </a:p>
        </p:txBody>
      </p:sp>
    </p:spTree>
    <p:extLst>
      <p:ext uri="{BB962C8B-B14F-4D97-AF65-F5344CB8AC3E}">
        <p14:creationId xmlns:p14="http://schemas.microsoft.com/office/powerpoint/2010/main" val="36987997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899592" y="476672"/>
            <a:ext cx="5698976" cy="720080"/>
          </a:xfrm>
        </p:spPr>
        <p:txBody>
          <a:bodyPr>
            <a:normAutofit fontScale="90000"/>
          </a:bodyPr>
          <a:lstStyle/>
          <a:p>
            <a:r>
              <a:rPr lang="el-GR" dirty="0" smtClean="0"/>
              <a:t>2) </a:t>
            </a:r>
            <a:r>
              <a:rPr lang="el-GR" dirty="0" err="1" smtClean="0"/>
              <a:t>Γενικα</a:t>
            </a:r>
            <a:r>
              <a:rPr lang="el-GR" dirty="0" smtClean="0"/>
              <a:t> για </a:t>
            </a:r>
            <a:r>
              <a:rPr lang="el-GR" dirty="0" err="1" smtClean="0"/>
              <a:t>τισ</a:t>
            </a:r>
            <a:r>
              <a:rPr lang="el-GR" dirty="0"/>
              <a:t> </a:t>
            </a:r>
            <a:r>
              <a:rPr lang="el-GR" dirty="0" err="1" smtClean="0"/>
              <a:t>αιμορραγιεσ</a:t>
            </a:r>
            <a:endParaRPr lang="el-GR" dirty="0"/>
          </a:p>
        </p:txBody>
      </p:sp>
      <p:sp>
        <p:nvSpPr>
          <p:cNvPr id="3" name="Θέση περιεχομένου 2"/>
          <p:cNvSpPr>
            <a:spLocks noGrp="1"/>
          </p:cNvSpPr>
          <p:nvPr>
            <p:ph idx="1"/>
          </p:nvPr>
        </p:nvSpPr>
        <p:spPr>
          <a:xfrm>
            <a:off x="755576" y="1556792"/>
            <a:ext cx="7620000" cy="5001419"/>
          </a:xfrm>
        </p:spPr>
        <p:txBody>
          <a:bodyPr/>
          <a:lstStyle/>
          <a:p>
            <a:r>
              <a:rPr lang="el-GR" dirty="0" smtClean="0"/>
              <a:t>Προχωράμε λοιπόν στις αιμορραγίες οι οποίες διακρίνονται σε εσωτερικές και εξωτερικές.</a:t>
            </a:r>
          </a:p>
          <a:p>
            <a:r>
              <a:rPr lang="el-GR" sz="1500" dirty="0" smtClean="0"/>
              <a:t>Όταν υπάρχει αιμορραγία, υπάρχουν και διάφορα συμπτώματα τα οποία αναφέρονται παρακάτω:</a:t>
            </a:r>
          </a:p>
          <a:p>
            <a:pPr marL="285750" indent="-285750">
              <a:buFont typeface="Courier New" pitchFamily="49" charset="0"/>
              <a:buChar char="o"/>
            </a:pPr>
            <a:r>
              <a:rPr lang="el-GR" sz="1500" dirty="0" smtClean="0">
                <a:solidFill>
                  <a:schemeClr val="tx1">
                    <a:lumMod val="85000"/>
                    <a:lumOff val="15000"/>
                  </a:schemeClr>
                </a:solidFill>
              </a:rPr>
              <a:t>Το θύμα έχει ψυχρό και ιδρωμένο δέρμα, </a:t>
            </a:r>
          </a:p>
          <a:p>
            <a:pPr marL="285750" indent="-285750">
              <a:buFont typeface="Courier New" pitchFamily="49" charset="0"/>
              <a:buChar char="o"/>
            </a:pPr>
            <a:r>
              <a:rPr lang="el-GR" sz="1500" dirty="0" smtClean="0">
                <a:solidFill>
                  <a:schemeClr val="tx1">
                    <a:lumMod val="85000"/>
                    <a:lumOff val="15000"/>
                  </a:schemeClr>
                </a:solidFill>
              </a:rPr>
              <a:t>Έχει γρήγορο και αδύναμο σφυγμό,</a:t>
            </a:r>
          </a:p>
          <a:p>
            <a:pPr marL="285750" indent="-285750">
              <a:buFont typeface="Courier New" pitchFamily="49" charset="0"/>
              <a:buChar char="o"/>
            </a:pPr>
            <a:r>
              <a:rPr lang="el-GR" sz="1500" dirty="0" smtClean="0">
                <a:solidFill>
                  <a:schemeClr val="tx1">
                    <a:lumMod val="85000"/>
                    <a:lumOff val="15000"/>
                  </a:schemeClr>
                </a:solidFill>
              </a:rPr>
              <a:t>Έχει μια τάση για λιποθυμία, </a:t>
            </a:r>
          </a:p>
          <a:p>
            <a:pPr marL="285750" indent="-285750">
              <a:buFont typeface="Courier New" pitchFamily="49" charset="0"/>
              <a:buChar char="o"/>
            </a:pPr>
            <a:r>
              <a:rPr lang="el-GR" sz="1500" dirty="0" smtClean="0">
                <a:solidFill>
                  <a:schemeClr val="tx1">
                    <a:lumMod val="85000"/>
                    <a:lumOff val="15000"/>
                  </a:schemeClr>
                </a:solidFill>
              </a:rPr>
              <a:t>Έχει την αίσθηση της δίψας,</a:t>
            </a:r>
          </a:p>
          <a:p>
            <a:pPr marL="285750" indent="-285750">
              <a:buFont typeface="Courier New" pitchFamily="49" charset="0"/>
              <a:buChar char="o"/>
            </a:pPr>
            <a:r>
              <a:rPr lang="el-GR" sz="1500" dirty="0" smtClean="0">
                <a:solidFill>
                  <a:schemeClr val="tx1">
                    <a:lumMod val="85000"/>
                    <a:lumOff val="15000"/>
                  </a:schemeClr>
                </a:solidFill>
              </a:rPr>
              <a:t>Παρουσιάζει διαταραχές στην όραση καθώς και νιώθει βουητά στα αυτιά,</a:t>
            </a:r>
          </a:p>
          <a:p>
            <a:pPr marL="285750" indent="-285750">
              <a:buFont typeface="Courier New" pitchFamily="49" charset="0"/>
              <a:buChar char="o"/>
            </a:pPr>
            <a:r>
              <a:rPr lang="el-GR" sz="1500" dirty="0" smtClean="0">
                <a:solidFill>
                  <a:schemeClr val="tx1">
                    <a:lumMod val="85000"/>
                    <a:lumOff val="15000"/>
                  </a:schemeClr>
                </a:solidFill>
              </a:rPr>
              <a:t>Πέφτει η αρτηριακή του πίεση, </a:t>
            </a:r>
          </a:p>
          <a:p>
            <a:pPr marL="285750" indent="-285750">
              <a:buFont typeface="Courier New" pitchFamily="49" charset="0"/>
              <a:buChar char="o"/>
            </a:pPr>
            <a:r>
              <a:rPr lang="el-GR" sz="1500" dirty="0" smtClean="0">
                <a:solidFill>
                  <a:schemeClr val="tx1">
                    <a:lumMod val="85000"/>
                    <a:lumOff val="15000"/>
                  </a:schemeClr>
                </a:solidFill>
              </a:rPr>
              <a:t>Νιώθει ανησυχία,</a:t>
            </a:r>
          </a:p>
          <a:p>
            <a:pPr marL="285750" indent="-285750">
              <a:buFont typeface="Courier New" pitchFamily="49" charset="0"/>
              <a:buChar char="o"/>
            </a:pPr>
            <a:r>
              <a:rPr lang="el-GR" sz="1500" dirty="0" smtClean="0">
                <a:solidFill>
                  <a:schemeClr val="tx1">
                    <a:lumMod val="85000"/>
                    <a:lumOff val="15000"/>
                  </a:schemeClr>
                </a:solidFill>
              </a:rPr>
              <a:t>Η αναπνοή του είναι επιπόλαια</a:t>
            </a:r>
          </a:p>
          <a:p>
            <a:pPr marL="285750" indent="-285750">
              <a:buFont typeface="Courier New" pitchFamily="49" charset="0"/>
              <a:buChar char="o"/>
            </a:pPr>
            <a:r>
              <a:rPr lang="el-GR" sz="1500" dirty="0" smtClean="0">
                <a:solidFill>
                  <a:schemeClr val="tx1">
                    <a:lumMod val="85000"/>
                    <a:lumOff val="15000"/>
                  </a:schemeClr>
                </a:solidFill>
              </a:rPr>
              <a:t>Και τέλος, πιθανή είναι και απώλεια των αισθήσεών του.</a:t>
            </a:r>
          </a:p>
        </p:txBody>
      </p:sp>
    </p:spTree>
    <p:extLst>
      <p:ext uri="{BB962C8B-B14F-4D97-AF65-F5344CB8AC3E}">
        <p14:creationId xmlns:p14="http://schemas.microsoft.com/office/powerpoint/2010/main" val="2592966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152718"/>
            <a:ext cx="5626968" cy="828010"/>
          </a:xfrm>
        </p:spPr>
        <p:txBody>
          <a:bodyPr>
            <a:normAutofit/>
          </a:bodyPr>
          <a:lstStyle/>
          <a:p>
            <a:pPr marL="571500" indent="-571500">
              <a:buFont typeface="Wingdings" pitchFamily="2" charset="2"/>
              <a:buChar char="Ø"/>
            </a:pPr>
            <a:r>
              <a:rPr lang="el-GR" sz="2800" dirty="0" smtClean="0">
                <a:solidFill>
                  <a:schemeClr val="tx1"/>
                </a:solidFill>
              </a:rPr>
              <a:t>ΈΝΤΟΝΗ ΑΙΜΟΡΡΑΓΙΑ</a:t>
            </a:r>
            <a:endParaRPr lang="el-GR" sz="2800" dirty="0">
              <a:solidFill>
                <a:schemeClr val="tx1"/>
              </a:solidFill>
            </a:endParaRPr>
          </a:p>
        </p:txBody>
      </p:sp>
      <p:sp>
        <p:nvSpPr>
          <p:cNvPr id="3" name="Θέση περιεχομένου 2"/>
          <p:cNvSpPr>
            <a:spLocks noGrp="1"/>
          </p:cNvSpPr>
          <p:nvPr>
            <p:ph idx="1"/>
          </p:nvPr>
        </p:nvSpPr>
        <p:spPr>
          <a:xfrm>
            <a:off x="457200" y="1124744"/>
            <a:ext cx="7620000" cy="5001419"/>
          </a:xfrm>
        </p:spPr>
        <p:txBody>
          <a:bodyPr/>
          <a:lstStyle/>
          <a:p>
            <a:r>
              <a:rPr lang="el-GR" dirty="0" smtClean="0"/>
              <a:t>Σε περίπτωση έντονης αιμορραγίας:</a:t>
            </a:r>
          </a:p>
          <a:p>
            <a:pPr marL="514350" indent="-514350">
              <a:buFont typeface="+mj-lt"/>
              <a:buAutoNum type="romanLcPeriod"/>
            </a:pPr>
            <a:r>
              <a:rPr lang="el-GR" sz="1500" dirty="0" smtClean="0"/>
              <a:t>Πιέζουμε σταθερά με την παλάμη μας απευθείας πάνω στο σημείο που αιμορραγεί,</a:t>
            </a:r>
          </a:p>
          <a:p>
            <a:pPr marL="514350" indent="-514350">
              <a:buFont typeface="+mj-lt"/>
              <a:buAutoNum type="romanLcPeriod"/>
            </a:pPr>
            <a:r>
              <a:rPr lang="el-GR" sz="1500" dirty="0" smtClean="0"/>
              <a:t>Τοποθετούμε γάζες ή καθαρά πανιά πάνω στο τραύμα και τυλίγουμε με επίδεσμο ( αν η αιμορραγία συνεχίζεται προσθέτουμε και άλλα επιθέματα πάνω σε αυτά που ήδη υπάρχουν και ξαναδένουμε ) .</a:t>
            </a:r>
          </a:p>
          <a:p>
            <a:pPr marL="514350" indent="-514350">
              <a:buFont typeface="+mj-lt"/>
              <a:buAutoNum type="romanLcPeriod"/>
            </a:pPr>
            <a:r>
              <a:rPr lang="el-GR" sz="1500" dirty="0" smtClean="0"/>
              <a:t>Εάν η αιμορραγία είναι πολύ μεγάλη φροντίζουμε για τη μεταφορά στο νοσοκομείο.</a:t>
            </a:r>
          </a:p>
          <a:p>
            <a:r>
              <a:rPr lang="el-GR" dirty="0" smtClean="0"/>
              <a:t>Σε περίπτωση ρινορραγίας ζητήστε από το θύμα να πιέσει το μαλακό μέρος της μύτης.</a:t>
            </a:r>
          </a:p>
          <a:p>
            <a:endParaRPr lang="el-GR" sz="2800" dirty="0"/>
          </a:p>
        </p:txBody>
      </p:sp>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4365104"/>
            <a:ext cx="2664296" cy="2231348"/>
          </a:xfrm>
          <a:prstGeom prst="rect">
            <a:avLst/>
          </a:prstGeom>
        </p:spPr>
      </p:pic>
      <p:pic>
        <p:nvPicPr>
          <p:cNvPr id="5" name="Εικόν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4088106"/>
            <a:ext cx="2047875" cy="2476500"/>
          </a:xfrm>
          <a:prstGeom prst="rect">
            <a:avLst/>
          </a:prstGeom>
        </p:spPr>
      </p:pic>
    </p:spTree>
    <p:extLst>
      <p:ext uri="{BB962C8B-B14F-4D97-AF65-F5344CB8AC3E}">
        <p14:creationId xmlns:p14="http://schemas.microsoft.com/office/powerpoint/2010/main" val="4181125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332656"/>
            <a:ext cx="5791200" cy="648072"/>
          </a:xfrm>
        </p:spPr>
        <p:txBody>
          <a:bodyPr>
            <a:normAutofit/>
          </a:bodyPr>
          <a:lstStyle/>
          <a:p>
            <a:pPr marL="457200" indent="-457200">
              <a:buFont typeface="Wingdings" pitchFamily="2" charset="2"/>
              <a:buChar char="Ø"/>
            </a:pPr>
            <a:r>
              <a:rPr lang="el-GR" sz="2800" dirty="0" err="1" smtClean="0">
                <a:solidFill>
                  <a:schemeClr val="tx1"/>
                </a:solidFill>
              </a:rPr>
              <a:t>Εσωτερικη</a:t>
            </a:r>
            <a:r>
              <a:rPr lang="el-GR" sz="2800" dirty="0" smtClean="0">
                <a:solidFill>
                  <a:schemeClr val="tx1"/>
                </a:solidFill>
              </a:rPr>
              <a:t> </a:t>
            </a:r>
            <a:r>
              <a:rPr lang="el-GR" sz="2800" dirty="0" err="1" smtClean="0">
                <a:solidFill>
                  <a:schemeClr val="tx1"/>
                </a:solidFill>
              </a:rPr>
              <a:t>αιμορραγια</a:t>
            </a:r>
            <a:endParaRPr lang="el-GR" sz="2800" dirty="0">
              <a:solidFill>
                <a:schemeClr val="tx1"/>
              </a:solidFill>
            </a:endParaRPr>
          </a:p>
        </p:txBody>
      </p:sp>
      <p:sp>
        <p:nvSpPr>
          <p:cNvPr id="3" name="Θέση περιεχομένου 2"/>
          <p:cNvSpPr>
            <a:spLocks noGrp="1"/>
          </p:cNvSpPr>
          <p:nvPr>
            <p:ph idx="1"/>
          </p:nvPr>
        </p:nvSpPr>
        <p:spPr>
          <a:xfrm>
            <a:off x="395536" y="1268760"/>
            <a:ext cx="7620000" cy="4968552"/>
          </a:xfrm>
        </p:spPr>
        <p:txBody>
          <a:bodyPr/>
          <a:lstStyle/>
          <a:p>
            <a:r>
              <a:rPr lang="el-GR" dirty="0" smtClean="0"/>
              <a:t>Σε περίπτωση εσωτερικής αιμορραγίας:</a:t>
            </a:r>
          </a:p>
          <a:p>
            <a:pPr marL="342900" indent="-342900">
              <a:buFont typeface="Courier New" pitchFamily="49" charset="0"/>
              <a:buChar char="o"/>
            </a:pPr>
            <a:r>
              <a:rPr lang="el-GR" sz="1500" dirty="0" smtClean="0"/>
              <a:t>Καλέστε </a:t>
            </a:r>
            <a:r>
              <a:rPr lang="el-GR" sz="1500" dirty="0" err="1" smtClean="0"/>
              <a:t>οπωσδήπτε</a:t>
            </a:r>
            <a:r>
              <a:rPr lang="el-GR" sz="1500" dirty="0" smtClean="0"/>
              <a:t> το ασθενοφόρο (166)</a:t>
            </a:r>
          </a:p>
          <a:p>
            <a:pPr marL="342900" indent="-342900">
              <a:buFont typeface="Courier New" pitchFamily="49" charset="0"/>
              <a:buChar char="o"/>
            </a:pPr>
            <a:r>
              <a:rPr lang="el-GR" sz="1500" dirty="0" smtClean="0"/>
              <a:t>Τοποθετείστε το θύμα σε κατάλληλη θέση </a:t>
            </a:r>
          </a:p>
          <a:p>
            <a:pPr marL="342900" indent="-342900">
              <a:buFont typeface="Courier New" pitchFamily="49" charset="0"/>
              <a:buChar char="o"/>
            </a:pPr>
            <a:r>
              <a:rPr lang="el-GR" sz="1500" dirty="0" smtClean="0"/>
              <a:t>Χαλαρώστε οτιδήποτε σφίγγει το θύμα</a:t>
            </a:r>
          </a:p>
          <a:p>
            <a:pPr marL="342900" indent="-342900">
              <a:buFont typeface="Courier New" pitchFamily="49" charset="0"/>
              <a:buChar char="o"/>
            </a:pPr>
            <a:r>
              <a:rPr lang="el-GR" sz="1500" dirty="0" smtClean="0"/>
              <a:t>Ενθαρρύνετε το θύμα ( π.χ. ‘όλα θα πάνε καλά’ , ‘μην ανησυχείς’ )</a:t>
            </a:r>
          </a:p>
          <a:p>
            <a:pPr marL="342900" indent="-342900">
              <a:buFont typeface="Courier New" pitchFamily="49" charset="0"/>
              <a:buChar char="o"/>
            </a:pPr>
            <a:r>
              <a:rPr lang="el-GR" sz="1500" dirty="0" smtClean="0"/>
              <a:t>Κρατήστε το θύμα σε ζεστό μέρος</a:t>
            </a:r>
          </a:p>
          <a:p>
            <a:pPr marL="342900" indent="-342900">
              <a:buFont typeface="Courier New" pitchFamily="49" charset="0"/>
              <a:buChar char="o"/>
            </a:pPr>
            <a:r>
              <a:rPr lang="el-GR" sz="1500" dirty="0" smtClean="0"/>
              <a:t>Μη του δίνετε τίποτα από το στόμα.</a:t>
            </a:r>
          </a:p>
          <a:p>
            <a:pPr algn="ctr"/>
            <a:r>
              <a:rPr lang="el-GR" sz="2500" dirty="0" smtClean="0">
                <a:solidFill>
                  <a:schemeClr val="tx2"/>
                </a:solidFill>
              </a:rPr>
              <a:t>! ΑΝ ΤΟ ΘΥΜΑ ΧΑΣΕΙ ΤΙΣ ΑΙΣΘΗΣΕΙΣ ΤΟΥ!</a:t>
            </a:r>
          </a:p>
          <a:p>
            <a:pPr marL="342900" indent="-342900">
              <a:buFont typeface="Arial" charset="0"/>
              <a:buChar char="•"/>
            </a:pPr>
            <a:r>
              <a:rPr lang="el-GR" dirty="0" smtClean="0"/>
              <a:t>Τοποθετήστε το θύμα σε θέση ανάνηψης, </a:t>
            </a:r>
            <a:endParaRPr lang="el-GR" dirty="0"/>
          </a:p>
          <a:p>
            <a:pPr marL="342900" indent="-342900">
              <a:buFont typeface="Arial" charset="0"/>
              <a:buChar char="•"/>
            </a:pPr>
            <a:r>
              <a:rPr lang="el-GR" dirty="0" smtClean="0"/>
              <a:t>Ελέγξτε αναπνοή και σφυγμό κάθε 5 λεπτά</a:t>
            </a:r>
            <a:endParaRPr lang="el-GR" dirty="0"/>
          </a:p>
          <a:p>
            <a:pPr marL="342900" indent="-342900">
              <a:buFont typeface="Arial" charset="0"/>
              <a:buChar char="•"/>
            </a:pPr>
            <a:r>
              <a:rPr lang="el-GR" dirty="0" smtClean="0"/>
              <a:t>ΑΝ ΣΤΑΜΑΤΗΣΕΙ Η ΑΝΑΠΝΟΗ αρχίστε ΚΑΡΠΑ ( Καρδιοπνευμονική Αναζωογόνηση)</a:t>
            </a:r>
          </a:p>
        </p:txBody>
      </p:sp>
    </p:spTree>
    <p:extLst>
      <p:ext uri="{BB962C8B-B14F-4D97-AF65-F5344CB8AC3E}">
        <p14:creationId xmlns:p14="http://schemas.microsoft.com/office/powerpoint/2010/main" val="4062204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32656"/>
            <a:ext cx="3903089" cy="2520280"/>
          </a:xfrm>
          <a:prstGeom prst="rect">
            <a:avLst/>
          </a:prstGeom>
        </p:spPr>
      </p:pic>
      <p:pic>
        <p:nvPicPr>
          <p:cNvPr id="3" name="Εικόνα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408148"/>
            <a:ext cx="2880320" cy="2369295"/>
          </a:xfrm>
          <a:prstGeom prst="rect">
            <a:avLst/>
          </a:prstGeom>
        </p:spPr>
      </p:pic>
      <p:pic>
        <p:nvPicPr>
          <p:cNvPr id="4" name="Εικόνα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5736" y="2899148"/>
            <a:ext cx="4831864" cy="3716488"/>
          </a:xfrm>
          <a:prstGeom prst="rect">
            <a:avLst/>
          </a:prstGeom>
        </p:spPr>
      </p:pic>
    </p:spTree>
    <p:extLst>
      <p:ext uri="{BB962C8B-B14F-4D97-AF65-F5344CB8AC3E}">
        <p14:creationId xmlns:p14="http://schemas.microsoft.com/office/powerpoint/2010/main" val="2172269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35696" y="332656"/>
            <a:ext cx="5791200" cy="683994"/>
          </a:xfrm>
        </p:spPr>
        <p:txBody>
          <a:bodyPr/>
          <a:lstStyle/>
          <a:p>
            <a:r>
              <a:rPr lang="en-US" dirty="0" smtClean="0"/>
              <a:t>3) </a:t>
            </a:r>
            <a:r>
              <a:rPr lang="el-GR" dirty="0" err="1" smtClean="0"/>
              <a:t>Εγκαυματα</a:t>
            </a:r>
            <a:endParaRPr lang="el-GR" dirty="0"/>
          </a:p>
        </p:txBody>
      </p:sp>
      <p:sp>
        <p:nvSpPr>
          <p:cNvPr id="3" name="Θέση περιεχομένου 2"/>
          <p:cNvSpPr>
            <a:spLocks noGrp="1"/>
          </p:cNvSpPr>
          <p:nvPr>
            <p:ph idx="1"/>
          </p:nvPr>
        </p:nvSpPr>
        <p:spPr>
          <a:xfrm>
            <a:off x="683568" y="1484784"/>
            <a:ext cx="7620000" cy="5145435"/>
          </a:xfrm>
        </p:spPr>
        <p:txBody>
          <a:bodyPr/>
          <a:lstStyle/>
          <a:p>
            <a:r>
              <a:rPr lang="el-GR" dirty="0" smtClean="0"/>
              <a:t>Τα εγκαύματα είναι βλάβες των ιστών που προκαλούνται από θερμότητα. </a:t>
            </a:r>
          </a:p>
          <a:p>
            <a:r>
              <a:rPr lang="el-GR" dirty="0" smtClean="0"/>
              <a:t>Ένας χρήσιμος και πρακτικός κανόνας για να υπολογίσουμε την έκταση του εγκαύματος είναι ο κανόνας των 9. Το σώμα του ενήλικα χωρίζεται σε ανατομικές περιοχές που αντιπροσωπεύουν το 9% της όλης επιφάνειας του σώματος ( κεφαλή 9%, κορμός 36%, </a:t>
            </a:r>
            <a:r>
              <a:rPr lang="el-GR" dirty="0" err="1" smtClean="0"/>
              <a:t>ανω</a:t>
            </a:r>
            <a:r>
              <a:rPr lang="el-GR" dirty="0" smtClean="0"/>
              <a:t> άκρο 9% και κάτω άκρο 18% ). Η επιφάνεια του σώματος στα παιδιά διαφέρει σημαντικά από αυτήν του ενήλικα. Το κεφάλι στα μικρά παιδιά ή και στα βρέφη αντιπροσωπεύει μεγαλύτερο ποσοστό επιφάνειας και τα κάτω άκρα μικρότερο σε σύγκριση με τον ενήλικα. </a:t>
            </a:r>
            <a:endParaRPr lang="el-GR" dirty="0"/>
          </a:p>
        </p:txBody>
      </p:sp>
    </p:spTree>
    <p:extLst>
      <p:ext uri="{BB962C8B-B14F-4D97-AF65-F5344CB8AC3E}">
        <p14:creationId xmlns:p14="http://schemas.microsoft.com/office/powerpoint/2010/main" val="3484532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052736"/>
            <a:ext cx="3708964" cy="4697313"/>
          </a:xfrm>
          <a:prstGeom prst="rect">
            <a:avLst/>
          </a:prstGeom>
        </p:spPr>
      </p:pic>
      <p:pic>
        <p:nvPicPr>
          <p:cNvPr id="4" name="Εικόνα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4" y="872715"/>
            <a:ext cx="4355932" cy="5057353"/>
          </a:xfrm>
          <a:prstGeom prst="rect">
            <a:avLst/>
          </a:prstGeom>
        </p:spPr>
      </p:pic>
    </p:spTree>
    <p:extLst>
      <p:ext uri="{BB962C8B-B14F-4D97-AF65-F5344CB8AC3E}">
        <p14:creationId xmlns:p14="http://schemas.microsoft.com/office/powerpoint/2010/main" val="22213539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παραίτητο">
  <a:themeElements>
    <a:clrScheme name="Απαραίτητο">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Απαραίτητο">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Απαραίτητο">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298</TotalTime>
  <Words>894</Words>
  <Application>Microsoft Office PowerPoint</Application>
  <PresentationFormat>Προβολή στην οθόνη (4:3)</PresentationFormat>
  <Paragraphs>89</Paragraphs>
  <Slides>16</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16</vt:i4>
      </vt:variant>
    </vt:vector>
  </HeadingPairs>
  <TitlesOfParts>
    <vt:vector size="17" baseType="lpstr">
      <vt:lpstr>Απαραίτητο</vt:lpstr>
      <vt:lpstr>Πρωτεσ βοηθειεσ</vt:lpstr>
      <vt:lpstr>Για να δωσεισ πρωτεσ βοηθειεσ:</vt:lpstr>
      <vt:lpstr>1) Αντιμετωπιση τραυματων</vt:lpstr>
      <vt:lpstr>2) Γενικα για τισ αιμορραγιεσ</vt:lpstr>
      <vt:lpstr>ΈΝΤΟΝΗ ΑΙΜΟΡΡΑΓΙΑ</vt:lpstr>
      <vt:lpstr>Εσωτερικη αιμορραγια</vt:lpstr>
      <vt:lpstr>Παρουσίαση του PowerPoint</vt:lpstr>
      <vt:lpstr>3) Εγκαυματα</vt:lpstr>
      <vt:lpstr>Παρουσίαση του PowerPoint</vt:lpstr>
      <vt:lpstr>Βαθμοι εγκαυματων</vt:lpstr>
      <vt:lpstr>Συμπτωματα και αντιμετωπιση</vt:lpstr>
      <vt:lpstr>ΗΛΙΑΣΗ</vt:lpstr>
      <vt:lpstr>Παρουσίαση του PowerPoint</vt:lpstr>
      <vt:lpstr>θερμοπληξια</vt:lpstr>
      <vt:lpstr>Παρουσίαση του PowerPoint</vt:lpstr>
      <vt:lpstr>ΤΕΛΟΣ.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Πρωτεσ βοηθειεσ</dc:title>
  <dc:creator>tentsios</dc:creator>
  <cp:lastModifiedBy>tentsios</cp:lastModifiedBy>
  <cp:revision>14</cp:revision>
  <dcterms:created xsi:type="dcterms:W3CDTF">2013-03-09T15:24:52Z</dcterms:created>
  <dcterms:modified xsi:type="dcterms:W3CDTF">2013-03-10T13:42:35Z</dcterms:modified>
</cp:coreProperties>
</file>